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51"/>
  </p:notesMasterIdLst>
  <p:handoutMasterIdLst>
    <p:handoutMasterId r:id="rId52"/>
  </p:handoutMasterIdLst>
  <p:sldIdLst>
    <p:sldId id="271" r:id="rId2"/>
    <p:sldId id="438" r:id="rId3"/>
    <p:sldId id="269" r:id="rId4"/>
    <p:sldId id="409" r:id="rId5"/>
    <p:sldId id="410" r:id="rId6"/>
    <p:sldId id="411" r:id="rId7"/>
    <p:sldId id="337" r:id="rId8"/>
    <p:sldId id="412" r:id="rId9"/>
    <p:sldId id="413" r:id="rId10"/>
    <p:sldId id="297" r:id="rId11"/>
    <p:sldId id="371" r:id="rId12"/>
    <p:sldId id="454" r:id="rId13"/>
    <p:sldId id="455" r:id="rId14"/>
    <p:sldId id="453" r:id="rId15"/>
    <p:sldId id="439" r:id="rId16"/>
    <p:sldId id="442" r:id="rId17"/>
    <p:sldId id="443" r:id="rId18"/>
    <p:sldId id="452" r:id="rId19"/>
    <p:sldId id="449" r:id="rId20"/>
    <p:sldId id="450" r:id="rId21"/>
    <p:sldId id="451" r:id="rId22"/>
    <p:sldId id="399" r:id="rId23"/>
    <p:sldId id="400" r:id="rId24"/>
    <p:sldId id="401" r:id="rId25"/>
    <p:sldId id="402" r:id="rId26"/>
    <p:sldId id="396" r:id="rId27"/>
    <p:sldId id="403" r:id="rId28"/>
    <p:sldId id="348" r:id="rId29"/>
    <p:sldId id="306" r:id="rId30"/>
    <p:sldId id="393" r:id="rId31"/>
    <p:sldId id="440" r:id="rId32"/>
    <p:sldId id="441" r:id="rId33"/>
    <p:sldId id="349" r:id="rId34"/>
    <p:sldId id="414" r:id="rId35"/>
    <p:sldId id="415" r:id="rId36"/>
    <p:sldId id="416" r:id="rId37"/>
    <p:sldId id="417" r:id="rId38"/>
    <p:sldId id="418" r:id="rId39"/>
    <p:sldId id="419" r:id="rId40"/>
    <p:sldId id="420" r:id="rId41"/>
    <p:sldId id="421" r:id="rId42"/>
    <p:sldId id="422" r:id="rId43"/>
    <p:sldId id="423" r:id="rId44"/>
    <p:sldId id="424" r:id="rId45"/>
    <p:sldId id="425" r:id="rId46"/>
    <p:sldId id="426" r:id="rId47"/>
    <p:sldId id="427" r:id="rId48"/>
    <p:sldId id="428" r:id="rId49"/>
    <p:sldId id="437" r:id="rId5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74" autoAdjust="0"/>
    <p:restoredTop sz="92543" autoAdjust="0"/>
  </p:normalViewPr>
  <p:slideViewPr>
    <p:cSldViewPr>
      <p:cViewPr varScale="1">
        <p:scale>
          <a:sx n="108" d="100"/>
          <a:sy n="108" d="100"/>
        </p:scale>
        <p:origin x="21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Users\davidmarx\Downloads\812017301p1g1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971765200683757E-2"/>
          <c:y val="8.4358236086213567E-2"/>
          <c:w val="0.94049235930449671"/>
          <c:h val="0.715934054465855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Data7.3!$C$43</c:f>
              <c:strCache>
                <c:ptCount val="1"/>
                <c:pt idx="0">
                  <c:v>Government/Compulsory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0C9-6345-9B08-0D82F09B3FD5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0C9-6345-9B08-0D82F09B3FD5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A0C9-6345-9B08-0D82F09B3FD5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0C9-6345-9B08-0D82F09B3FD5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0C9-6345-9B08-0D82F09B3FD5}"/>
              </c:ext>
            </c:extLst>
          </c:dPt>
          <c:cat>
            <c:strRef>
              <c:f>Data7.3!$A$44:$A$88</c:f>
              <c:strCache>
                <c:ptCount val="45"/>
                <c:pt idx="0">
                  <c:v>United States</c:v>
                </c:pt>
                <c:pt idx="1">
                  <c:v>Switzerland</c:v>
                </c:pt>
                <c:pt idx="2">
                  <c:v>Germany</c:v>
                </c:pt>
                <c:pt idx="3">
                  <c:v>Sweden</c:v>
                </c:pt>
                <c:pt idx="4">
                  <c:v>France</c:v>
                </c:pt>
                <c:pt idx="5">
                  <c:v>Japan</c:v>
                </c:pt>
                <c:pt idx="6">
                  <c:v>Canada</c:v>
                </c:pt>
                <c:pt idx="7">
                  <c:v>Netherlands</c:v>
                </c:pt>
                <c:pt idx="8">
                  <c:v>Norway</c:v>
                </c:pt>
                <c:pt idx="9">
                  <c:v>Belgium</c:v>
                </c:pt>
                <c:pt idx="10">
                  <c:v>Denmark</c:v>
                </c:pt>
                <c:pt idx="11">
                  <c:v>Austria</c:v>
                </c:pt>
                <c:pt idx="12">
                  <c:v>United Kingdom</c:v>
                </c:pt>
                <c:pt idx="13">
                  <c:v>Australia ¹</c:v>
                </c:pt>
                <c:pt idx="14">
                  <c:v>Finland</c:v>
                </c:pt>
                <c:pt idx="15">
                  <c:v>New Zealand</c:v>
                </c:pt>
                <c:pt idx="16">
                  <c:v>Costa Rica ²</c:v>
                </c:pt>
                <c:pt idx="17">
                  <c:v>OECD35</c:v>
                </c:pt>
                <c:pt idx="18">
                  <c:v>Spain</c:v>
                </c:pt>
                <c:pt idx="19">
                  <c:v>Portugal</c:v>
                </c:pt>
                <c:pt idx="20">
                  <c:v>Italy</c:v>
                </c:pt>
                <c:pt idx="21">
                  <c:v>South Africa ²</c:v>
                </c:pt>
                <c:pt idx="22">
                  <c:v>Iceland ²</c:v>
                </c:pt>
                <c:pt idx="23">
                  <c:v>Slovenia</c:v>
                </c:pt>
                <c:pt idx="24">
                  <c:v>Chile</c:v>
                </c:pt>
                <c:pt idx="25">
                  <c:v>Greece</c:v>
                </c:pt>
                <c:pt idx="26">
                  <c:v>Ireland</c:v>
                </c:pt>
                <c:pt idx="27">
                  <c:v>Korea</c:v>
                </c:pt>
                <c:pt idx="28">
                  <c:v>Hungary</c:v>
                </c:pt>
                <c:pt idx="29">
                  <c:v>Israel ²</c:v>
                </c:pt>
                <c:pt idx="30">
                  <c:v>Czech Republic</c:v>
                </c:pt>
                <c:pt idx="31">
                  <c:v>Colombia ²</c:v>
                </c:pt>
                <c:pt idx="32">
                  <c:v>Slovak Republic</c:v>
                </c:pt>
                <c:pt idx="33">
                  <c:v>Estonia</c:v>
                </c:pt>
                <c:pt idx="34">
                  <c:v>Lithuania</c:v>
                </c:pt>
                <c:pt idx="35">
                  <c:v>Poland</c:v>
                </c:pt>
                <c:pt idx="36">
                  <c:v>Luxembourg</c:v>
                </c:pt>
                <c:pt idx="37">
                  <c:v>Brazil</c:v>
                </c:pt>
                <c:pt idx="38">
                  <c:v>Mexico</c:v>
                </c:pt>
                <c:pt idx="39">
                  <c:v>Latvia</c:v>
                </c:pt>
                <c:pt idx="40">
                  <c:v>Russian Federation</c:v>
                </c:pt>
                <c:pt idx="41">
                  <c:v>China ²</c:v>
                </c:pt>
                <c:pt idx="42">
                  <c:v>India ²</c:v>
                </c:pt>
                <c:pt idx="43">
                  <c:v>Turkey</c:v>
                </c:pt>
                <c:pt idx="44">
                  <c:v>Indonesia ²</c:v>
                </c:pt>
              </c:strCache>
            </c:strRef>
          </c:cat>
          <c:val>
            <c:numRef>
              <c:f>Data7.3!$C$44:$C$88</c:f>
              <c:numCache>
                <c:formatCode>0.0</c:formatCode>
                <c:ptCount val="45"/>
                <c:pt idx="0">
                  <c:v>8.4570000000000007</c:v>
                </c:pt>
                <c:pt idx="1">
                  <c:v>7.8780000000000001</c:v>
                </c:pt>
                <c:pt idx="2">
                  <c:v>9.5310000000000006</c:v>
                </c:pt>
                <c:pt idx="3">
                  <c:v>9.234</c:v>
                </c:pt>
                <c:pt idx="4">
                  <c:v>8.657</c:v>
                </c:pt>
                <c:pt idx="5">
                  <c:v>9.1259999999999994</c:v>
                </c:pt>
                <c:pt idx="6">
                  <c:v>7.4359999999999999</c:v>
                </c:pt>
                <c:pt idx="7">
                  <c:v>8.4879999999999995</c:v>
                </c:pt>
                <c:pt idx="8">
                  <c:v>8.9160000000000004</c:v>
                </c:pt>
                <c:pt idx="9">
                  <c:v>8.0269999999999992</c:v>
                </c:pt>
                <c:pt idx="10">
                  <c:v>8.7189999999999994</c:v>
                </c:pt>
                <c:pt idx="11">
                  <c:v>7.8479999999999999</c:v>
                </c:pt>
                <c:pt idx="12">
                  <c:v>7.7169999999999996</c:v>
                </c:pt>
                <c:pt idx="13">
                  <c:v>6.4980000000000002</c:v>
                </c:pt>
                <c:pt idx="14">
                  <c:v>6.9897348360266394</c:v>
                </c:pt>
                <c:pt idx="15">
                  <c:v>7.3840000000000003</c:v>
                </c:pt>
                <c:pt idx="16">
                  <c:v>6.62</c:v>
                </c:pt>
                <c:pt idx="17">
                  <c:v>6.5277000000000003</c:v>
                </c:pt>
                <c:pt idx="18">
                  <c:v>6.3419999999999996</c:v>
                </c:pt>
                <c:pt idx="19">
                  <c:v>5.9269999999999996</c:v>
                </c:pt>
                <c:pt idx="20">
                  <c:v>6.7080000000000002</c:v>
                </c:pt>
                <c:pt idx="21">
                  <c:v>4.2430000000000003</c:v>
                </c:pt>
                <c:pt idx="22">
                  <c:v>7.0650000000000004</c:v>
                </c:pt>
                <c:pt idx="23">
                  <c:v>6.1479999999999997</c:v>
                </c:pt>
                <c:pt idx="24">
                  <c:v>5.1289999999999996</c:v>
                </c:pt>
                <c:pt idx="25">
                  <c:v>4.8369999999999997</c:v>
                </c:pt>
                <c:pt idx="26">
                  <c:v>5.484</c:v>
                </c:pt>
                <c:pt idx="27">
                  <c:v>4.3259999999999996</c:v>
                </c:pt>
                <c:pt idx="28">
                  <c:v>5.2060000000000004</c:v>
                </c:pt>
                <c:pt idx="29">
                  <c:v>4.4749999999999996</c:v>
                </c:pt>
                <c:pt idx="30">
                  <c:v>5.9829999999999997</c:v>
                </c:pt>
                <c:pt idx="31">
                  <c:v>5.4029999999999996</c:v>
                </c:pt>
                <c:pt idx="32">
                  <c:v>5.4909999999999997</c:v>
                </c:pt>
                <c:pt idx="33">
                  <c:v>5.0830000000000002</c:v>
                </c:pt>
                <c:pt idx="34">
                  <c:v>4.3259999999999996</c:v>
                </c:pt>
                <c:pt idx="35">
                  <c:v>4.444</c:v>
                </c:pt>
                <c:pt idx="36">
                  <c:v>5.258</c:v>
                </c:pt>
                <c:pt idx="37">
                  <c:v>3.4089999999999998</c:v>
                </c:pt>
                <c:pt idx="38">
                  <c:v>2.996</c:v>
                </c:pt>
                <c:pt idx="39">
                  <c:v>3.226</c:v>
                </c:pt>
                <c:pt idx="40">
                  <c:v>3.4249999999999998</c:v>
                </c:pt>
                <c:pt idx="41">
                  <c:v>3.0590000000000002</c:v>
                </c:pt>
                <c:pt idx="42">
                  <c:v>1.4319999999999999</c:v>
                </c:pt>
                <c:pt idx="43">
                  <c:v>3.4369999999999998</c:v>
                </c:pt>
                <c:pt idx="44">
                  <c:v>1.073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C9-6345-9B08-0D82F09B3FD5}"/>
            </c:ext>
          </c:extLst>
        </c:ser>
        <c:ser>
          <c:idx val="1"/>
          <c:order val="1"/>
          <c:tx>
            <c:strRef>
              <c:f>Data7.3!$D$43</c:f>
              <c:strCache>
                <c:ptCount val="1"/>
                <c:pt idx="0">
                  <c:v>Voluntary/Out-of-pocket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0C9-6345-9B08-0D82F09B3FD5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A0C9-6345-9B08-0D82F09B3FD5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A-A0C9-6345-9B08-0D82F09B3FD5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A0C9-6345-9B08-0D82F09B3FD5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A0C9-6345-9B08-0D82F09B3FD5}"/>
              </c:ext>
            </c:extLst>
          </c:dPt>
          <c:cat>
            <c:strRef>
              <c:f>Data7.3!$A$44:$A$88</c:f>
              <c:strCache>
                <c:ptCount val="45"/>
                <c:pt idx="0">
                  <c:v>United States</c:v>
                </c:pt>
                <c:pt idx="1">
                  <c:v>Switzerland</c:v>
                </c:pt>
                <c:pt idx="2">
                  <c:v>Germany</c:v>
                </c:pt>
                <c:pt idx="3">
                  <c:v>Sweden</c:v>
                </c:pt>
                <c:pt idx="4">
                  <c:v>France</c:v>
                </c:pt>
                <c:pt idx="5">
                  <c:v>Japan</c:v>
                </c:pt>
                <c:pt idx="6">
                  <c:v>Canada</c:v>
                </c:pt>
                <c:pt idx="7">
                  <c:v>Netherlands</c:v>
                </c:pt>
                <c:pt idx="8">
                  <c:v>Norway</c:v>
                </c:pt>
                <c:pt idx="9">
                  <c:v>Belgium</c:v>
                </c:pt>
                <c:pt idx="10">
                  <c:v>Denmark</c:v>
                </c:pt>
                <c:pt idx="11">
                  <c:v>Austria</c:v>
                </c:pt>
                <c:pt idx="12">
                  <c:v>United Kingdom</c:v>
                </c:pt>
                <c:pt idx="13">
                  <c:v>Australia ¹</c:v>
                </c:pt>
                <c:pt idx="14">
                  <c:v>Finland</c:v>
                </c:pt>
                <c:pt idx="15">
                  <c:v>New Zealand</c:v>
                </c:pt>
                <c:pt idx="16">
                  <c:v>Costa Rica ²</c:v>
                </c:pt>
                <c:pt idx="17">
                  <c:v>OECD35</c:v>
                </c:pt>
                <c:pt idx="18">
                  <c:v>Spain</c:v>
                </c:pt>
                <c:pt idx="19">
                  <c:v>Portugal</c:v>
                </c:pt>
                <c:pt idx="20">
                  <c:v>Italy</c:v>
                </c:pt>
                <c:pt idx="21">
                  <c:v>South Africa ²</c:v>
                </c:pt>
                <c:pt idx="22">
                  <c:v>Iceland ²</c:v>
                </c:pt>
                <c:pt idx="23">
                  <c:v>Slovenia</c:v>
                </c:pt>
                <c:pt idx="24">
                  <c:v>Chile</c:v>
                </c:pt>
                <c:pt idx="25">
                  <c:v>Greece</c:v>
                </c:pt>
                <c:pt idx="26">
                  <c:v>Ireland</c:v>
                </c:pt>
                <c:pt idx="27">
                  <c:v>Korea</c:v>
                </c:pt>
                <c:pt idx="28">
                  <c:v>Hungary</c:v>
                </c:pt>
                <c:pt idx="29">
                  <c:v>Israel ²</c:v>
                </c:pt>
                <c:pt idx="30">
                  <c:v>Czech Republic</c:v>
                </c:pt>
                <c:pt idx="31">
                  <c:v>Colombia ²</c:v>
                </c:pt>
                <c:pt idx="32">
                  <c:v>Slovak Republic</c:v>
                </c:pt>
                <c:pt idx="33">
                  <c:v>Estonia</c:v>
                </c:pt>
                <c:pt idx="34">
                  <c:v>Lithuania</c:v>
                </c:pt>
                <c:pt idx="35">
                  <c:v>Poland</c:v>
                </c:pt>
                <c:pt idx="36">
                  <c:v>Luxembourg</c:v>
                </c:pt>
                <c:pt idx="37">
                  <c:v>Brazil</c:v>
                </c:pt>
                <c:pt idx="38">
                  <c:v>Mexico</c:v>
                </c:pt>
                <c:pt idx="39">
                  <c:v>Latvia</c:v>
                </c:pt>
                <c:pt idx="40">
                  <c:v>Russian Federation</c:v>
                </c:pt>
                <c:pt idx="41">
                  <c:v>China ²</c:v>
                </c:pt>
                <c:pt idx="42">
                  <c:v>India ²</c:v>
                </c:pt>
                <c:pt idx="43">
                  <c:v>Turkey</c:v>
                </c:pt>
                <c:pt idx="44">
                  <c:v>Indonesia ²</c:v>
                </c:pt>
              </c:strCache>
            </c:strRef>
          </c:cat>
          <c:val>
            <c:numRef>
              <c:f>Data7.3!$D$44:$D$88</c:f>
              <c:numCache>
                <c:formatCode>0.0</c:formatCode>
                <c:ptCount val="45"/>
                <c:pt idx="0">
                  <c:v>8.7569999999999997</c:v>
                </c:pt>
                <c:pt idx="1">
                  <c:v>4.5039999999999996</c:v>
                </c:pt>
                <c:pt idx="2">
                  <c:v>1.7370000000000001</c:v>
                </c:pt>
                <c:pt idx="3">
                  <c:v>1.774</c:v>
                </c:pt>
                <c:pt idx="4">
                  <c:v>2.3250000000000002</c:v>
                </c:pt>
                <c:pt idx="5">
                  <c:v>1.724</c:v>
                </c:pt>
                <c:pt idx="6">
                  <c:v>3.1429999999999998</c:v>
                </c:pt>
                <c:pt idx="7">
                  <c:v>2.012</c:v>
                </c:pt>
                <c:pt idx="8">
                  <c:v>1.548</c:v>
                </c:pt>
                <c:pt idx="9">
                  <c:v>2.36</c:v>
                </c:pt>
                <c:pt idx="10">
                  <c:v>1.657</c:v>
                </c:pt>
                <c:pt idx="11">
                  <c:v>2.5190000000000001</c:v>
                </c:pt>
                <c:pt idx="12">
                  <c:v>2.028</c:v>
                </c:pt>
                <c:pt idx="13">
                  <c:v>3.093</c:v>
                </c:pt>
                <c:pt idx="14">
                  <c:v>2.3556213078351558</c:v>
                </c:pt>
                <c:pt idx="15">
                  <c:v>1.823</c:v>
                </c:pt>
                <c:pt idx="16">
                  <c:v>2.4900000000000002</c:v>
                </c:pt>
                <c:pt idx="17">
                  <c:v>2.4732999999999992</c:v>
                </c:pt>
                <c:pt idx="18">
                  <c:v>2.641</c:v>
                </c:pt>
                <c:pt idx="19">
                  <c:v>3.02</c:v>
                </c:pt>
                <c:pt idx="20">
                  <c:v>2.2309999999999999</c:v>
                </c:pt>
                <c:pt idx="21">
                  <c:v>4.5540000000000003</c:v>
                </c:pt>
                <c:pt idx="22">
                  <c:v>1.5409999999999999</c:v>
                </c:pt>
                <c:pt idx="23">
                  <c:v>2.4129999999999998</c:v>
                </c:pt>
                <c:pt idx="24">
                  <c:v>3.3210000000000002</c:v>
                </c:pt>
                <c:pt idx="25">
                  <c:v>3.46</c:v>
                </c:pt>
                <c:pt idx="26">
                  <c:v>2.3330000000000002</c:v>
                </c:pt>
                <c:pt idx="27">
                  <c:v>3.3490000000000002</c:v>
                </c:pt>
                <c:pt idx="28">
                  <c:v>2.42</c:v>
                </c:pt>
                <c:pt idx="29">
                  <c:v>2.9449999999999998</c:v>
                </c:pt>
                <c:pt idx="30">
                  <c:v>1.276</c:v>
                </c:pt>
                <c:pt idx="31">
                  <c:v>1.7889999999999999</c:v>
                </c:pt>
                <c:pt idx="32">
                  <c:v>1.3919999999999999</c:v>
                </c:pt>
                <c:pt idx="33">
                  <c:v>1.599</c:v>
                </c:pt>
                <c:pt idx="34">
                  <c:v>2.1339999999999999</c:v>
                </c:pt>
                <c:pt idx="35">
                  <c:v>1.9990000000000001</c:v>
                </c:pt>
                <c:pt idx="36">
                  <c:v>1.0780000000000001</c:v>
                </c:pt>
                <c:pt idx="37">
                  <c:v>2.7629999999999999</c:v>
                </c:pt>
                <c:pt idx="38">
                  <c:v>2.8039999999999998</c:v>
                </c:pt>
                <c:pt idx="39">
                  <c:v>2.4889999999999999</c:v>
                </c:pt>
                <c:pt idx="40">
                  <c:v>2.1819999999999999</c:v>
                </c:pt>
                <c:pt idx="41">
                  <c:v>2.4239999999999999</c:v>
                </c:pt>
                <c:pt idx="42">
                  <c:v>3.3359999999999999</c:v>
                </c:pt>
                <c:pt idx="43">
                  <c:v>0.89200000000000002</c:v>
                </c:pt>
                <c:pt idx="44">
                  <c:v>1.7669999999999999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0C9-6345-9B08-0D82F09B3FD5}"/>
            </c:ext>
          </c:extLst>
        </c:ser>
        <c:ser>
          <c:idx val="2"/>
          <c:order val="2"/>
          <c:tx>
            <c:v>Total</c:v>
          </c:tx>
          <c:spPr>
            <a:noFill/>
            <a:ln>
              <a:noFill/>
            </a:ln>
          </c:spPr>
          <c:invertIfNegative val="0"/>
          <c:dLbls>
            <c:dLbl>
              <c:idx val="17"/>
              <c:spPr/>
              <c:txPr>
                <a:bodyPr rot="-5400000" vert="horz"/>
                <a:lstStyle/>
                <a:p>
                  <a:pPr algn="ctr">
                    <a:defRPr sz="7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A0C9-6345-9B08-0D82F09B3F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 algn="ctr">
                  <a:defRPr sz="7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Data7.3!$B$44:$B$88</c:f>
              <c:numCache>
                <c:formatCode>0.0</c:formatCode>
                <c:ptCount val="45"/>
                <c:pt idx="0">
                  <c:v>17.213999999999999</c:v>
                </c:pt>
                <c:pt idx="1">
                  <c:v>12.382</c:v>
                </c:pt>
                <c:pt idx="2">
                  <c:v>11.268000000000001</c:v>
                </c:pt>
                <c:pt idx="3">
                  <c:v>11.007999999999999</c:v>
                </c:pt>
                <c:pt idx="4">
                  <c:v>10.981999999999999</c:v>
                </c:pt>
                <c:pt idx="5">
                  <c:v>10.85</c:v>
                </c:pt>
                <c:pt idx="6">
                  <c:v>10.579000000000001</c:v>
                </c:pt>
                <c:pt idx="7">
                  <c:v>10.5</c:v>
                </c:pt>
                <c:pt idx="8">
                  <c:v>10.464</c:v>
                </c:pt>
                <c:pt idx="9">
                  <c:v>10.386999999999999</c:v>
                </c:pt>
                <c:pt idx="10">
                  <c:v>10.375999999999999</c:v>
                </c:pt>
                <c:pt idx="11">
                  <c:v>10.367000000000001</c:v>
                </c:pt>
                <c:pt idx="12">
                  <c:v>9.7449999999999992</c:v>
                </c:pt>
                <c:pt idx="13">
                  <c:v>9.5910000000000011</c:v>
                </c:pt>
                <c:pt idx="14">
                  <c:v>9.3453633893572849</c:v>
                </c:pt>
                <c:pt idx="15">
                  <c:v>9.2070000000000007</c:v>
                </c:pt>
                <c:pt idx="16">
                  <c:v>9.11</c:v>
                </c:pt>
                <c:pt idx="17">
                  <c:v>9.0009999999999994</c:v>
                </c:pt>
                <c:pt idx="18">
                  <c:v>8.9830000000000005</c:v>
                </c:pt>
                <c:pt idx="19">
                  <c:v>8.9469999999999992</c:v>
                </c:pt>
                <c:pt idx="20">
                  <c:v>8.9390000000000001</c:v>
                </c:pt>
                <c:pt idx="21">
                  <c:v>8.7970000000000006</c:v>
                </c:pt>
                <c:pt idx="22">
                  <c:v>8.6059999999999999</c:v>
                </c:pt>
                <c:pt idx="23">
                  <c:v>8.5609999999999999</c:v>
                </c:pt>
                <c:pt idx="24">
                  <c:v>8.4499999999999993</c:v>
                </c:pt>
                <c:pt idx="25">
                  <c:v>8.2970000000000006</c:v>
                </c:pt>
                <c:pt idx="26">
                  <c:v>7.8170000000000002</c:v>
                </c:pt>
                <c:pt idx="27">
                  <c:v>7.6749999999999998</c:v>
                </c:pt>
                <c:pt idx="28">
                  <c:v>7.6260000000000003</c:v>
                </c:pt>
                <c:pt idx="29">
                  <c:v>7.42</c:v>
                </c:pt>
                <c:pt idx="30">
                  <c:v>7.2589999999999995</c:v>
                </c:pt>
                <c:pt idx="31">
                  <c:v>7.1919999999999993</c:v>
                </c:pt>
                <c:pt idx="32">
                  <c:v>6.8829999999999991</c:v>
                </c:pt>
                <c:pt idx="33">
                  <c:v>6.6820000000000004</c:v>
                </c:pt>
                <c:pt idx="34">
                  <c:v>6.4599999999999991</c:v>
                </c:pt>
                <c:pt idx="35">
                  <c:v>6.4429999999999996</c:v>
                </c:pt>
                <c:pt idx="36">
                  <c:v>6.3360000000000003</c:v>
                </c:pt>
                <c:pt idx="37">
                  <c:v>6.1719999999999997</c:v>
                </c:pt>
                <c:pt idx="38">
                  <c:v>5.8</c:v>
                </c:pt>
                <c:pt idx="39">
                  <c:v>5.7149999999999999</c:v>
                </c:pt>
                <c:pt idx="40">
                  <c:v>5.6069999999999993</c:v>
                </c:pt>
                <c:pt idx="41">
                  <c:v>5.4830000000000005</c:v>
                </c:pt>
                <c:pt idx="42">
                  <c:v>4.7679999999999998</c:v>
                </c:pt>
                <c:pt idx="43">
                  <c:v>4.3289999999999997</c:v>
                </c:pt>
                <c:pt idx="44">
                  <c:v>2.84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0C9-6345-9B08-0D82F09B3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168563840"/>
        <c:axId val="168833792"/>
      </c:barChart>
      <c:catAx>
        <c:axId val="168563840"/>
        <c:scaling>
          <c:orientation val="minMax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30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68833792"/>
        <c:crosses val="autoZero"/>
        <c:auto val="1"/>
        <c:lblAlgn val="ctr"/>
        <c:lblOffset val="100"/>
        <c:tickLblSkip val="1"/>
        <c:noMultiLvlLbl val="0"/>
      </c:catAx>
      <c:valAx>
        <c:axId val="168833792"/>
        <c:scaling>
          <c:orientation val="minMax"/>
          <c:max val="18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% GDP</a:t>
                </a:r>
              </a:p>
            </c:rich>
          </c:tx>
          <c:layout>
            <c:manualLayout>
              <c:xMode val="edge"/>
              <c:yMode val="edge"/>
              <c:x val="2.3491242166157802E-2"/>
              <c:y val="2.6763857488111015E-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6856384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8508822111521775"/>
          <c:y val="3.2178217821782179E-2"/>
          <c:w val="0.42836316888960307"/>
          <c:h val="3.4653465346534656E-2"/>
        </c:manualLayout>
      </c:layout>
      <c:overlay val="0"/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HDP</c:v>
                </c:pt>
              </c:strCache>
            </c:strRef>
          </c:tx>
          <c:invertIfNegative val="0"/>
          <c:cat>
            <c:strRef>
              <c:f>Sheet1!$A$2:$A$16</c:f>
              <c:strCache>
                <c:ptCount val="15"/>
                <c:pt idx="0">
                  <c:v>CR</c:v>
                </c:pt>
                <c:pt idx="1">
                  <c:v>RAK</c:v>
                </c:pt>
                <c:pt idx="2">
                  <c:v>FIN</c:v>
                </c:pt>
                <c:pt idx="3">
                  <c:v>FRA</c:v>
                </c:pt>
                <c:pt idx="4">
                  <c:v>GER</c:v>
                </c:pt>
                <c:pt idx="5">
                  <c:v>GRE</c:v>
                </c:pt>
                <c:pt idx="6">
                  <c:v>HUN</c:v>
                </c:pt>
                <c:pt idx="7">
                  <c:v>IRE</c:v>
                </c:pt>
                <c:pt idx="8">
                  <c:v>ITA</c:v>
                </c:pt>
                <c:pt idx="9">
                  <c:v>POL</c:v>
                </c:pt>
                <c:pt idx="10">
                  <c:v>POR</c:v>
                </c:pt>
                <c:pt idx="11">
                  <c:v>SPA</c:v>
                </c:pt>
                <c:pt idx="12">
                  <c:v>SWE</c:v>
                </c:pt>
                <c:pt idx="13">
                  <c:v>UK</c:v>
                </c:pt>
                <c:pt idx="14">
                  <c:v>USA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7.3</c:v>
                </c:pt>
                <c:pt idx="1">
                  <c:v>10.4</c:v>
                </c:pt>
                <c:pt idx="2">
                  <c:v>9.3000000000000007</c:v>
                </c:pt>
                <c:pt idx="3">
                  <c:v>11</c:v>
                </c:pt>
                <c:pt idx="4">
                  <c:v>11.3</c:v>
                </c:pt>
                <c:pt idx="5">
                  <c:v>8.3000000000000007</c:v>
                </c:pt>
                <c:pt idx="6">
                  <c:v>7.6</c:v>
                </c:pt>
                <c:pt idx="7">
                  <c:v>7.8</c:v>
                </c:pt>
                <c:pt idx="8">
                  <c:v>8.9</c:v>
                </c:pt>
                <c:pt idx="9">
                  <c:v>6.4</c:v>
                </c:pt>
                <c:pt idx="10">
                  <c:v>8.9</c:v>
                </c:pt>
                <c:pt idx="11">
                  <c:v>9</c:v>
                </c:pt>
                <c:pt idx="12">
                  <c:v>11</c:v>
                </c:pt>
                <c:pt idx="13">
                  <c:v>9.6999999999999993</c:v>
                </c:pt>
                <c:pt idx="14">
                  <c:v>17.2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3C-FC44-A262-1A9758004E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191104"/>
        <c:axId val="239195456"/>
      </c:barChart>
      <c:catAx>
        <c:axId val="239191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9195456"/>
        <c:crosses val="autoZero"/>
        <c:auto val="1"/>
        <c:lblAlgn val="ctr"/>
        <c:lblOffset val="100"/>
        <c:noMultiLvlLbl val="0"/>
      </c:catAx>
      <c:valAx>
        <c:axId val="239195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91911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0.06995</cdr:x>
      <cdr:y>0.15584</cdr:y>
    </cdr:from>
    <cdr:to>
      <cdr:x>0.13914</cdr:x>
      <cdr:y>0.21747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8151" y="504826"/>
          <a:ext cx="438149" cy="200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06267F1-F2E7-4F34-A896-DF9FFB6859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5409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752CD0-154F-41E3-91DF-C9045A679B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800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35DD0D-DCC4-4382-A420-7F1AF7DAB60D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572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0C93E8-45D7-4311-B1D8-D33AAFBB848E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3738"/>
            <a:ext cx="4548188" cy="3411537"/>
          </a:xfrm>
          <a:ln w="12700" cap="flat">
            <a:solidFill>
              <a:schemeClr val="tx1"/>
            </a:solidFill>
          </a:ln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5438"/>
          </a:xfrm>
          <a:noFill/>
          <a:ln/>
        </p:spPr>
        <p:txBody>
          <a:bodyPr lIns="90488" tIns="44450" rIns="90488" bIns="44450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254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C192F3-CE3F-459B-9E96-7D1F3684055E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3738"/>
            <a:ext cx="4548188" cy="3411537"/>
          </a:xfrm>
          <a:ln w="12700" cap="flat">
            <a:solidFill>
              <a:schemeClr val="tx1"/>
            </a:solidFill>
          </a:ln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5438"/>
          </a:xfrm>
          <a:noFill/>
          <a:ln/>
        </p:spPr>
        <p:txBody>
          <a:bodyPr lIns="90488" tIns="44450" rIns="90488" bIns="44450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6148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B44978-7A3F-4B3D-9B65-AF69FDC7CFF8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219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578AF0-80A4-457E-B619-E2F70CF30D36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3738"/>
            <a:ext cx="4548188" cy="3411537"/>
          </a:xfrm>
          <a:ln w="12700" cap="flat">
            <a:solidFill>
              <a:schemeClr val="tx1"/>
            </a:solidFill>
          </a:ln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5438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036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DD9D0E-1DAB-4330-9653-48389936770F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3738"/>
            <a:ext cx="4548188" cy="3411537"/>
          </a:xfrm>
          <a:ln w="12700" cap="flat">
            <a:solidFill>
              <a:schemeClr val="tx1"/>
            </a:solidFill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5438"/>
          </a:xfrm>
          <a:noFill/>
          <a:ln/>
        </p:spPr>
        <p:txBody>
          <a:bodyPr lIns="90488" tIns="44450" rIns="90488" bIns="44450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072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21F344-7351-4ECB-8825-FFD50D180D6B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738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14537E-9E9E-466C-86A5-7EB99B6C25FE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3662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1B00B-8513-4584-AAC1-CE6BDE230A4E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9077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1B00B-8513-4584-AAC1-CE6BDE230A4E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512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377C0E-D668-4C93-B195-46AA0601CD62}" type="slidenum">
              <a:rPr lang="cs-CZ"/>
              <a:pPr/>
              <a:t>43</a:t>
            </a:fld>
            <a:endParaRPr lang="cs-CZ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5172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52BC10-5D3A-49FF-9460-04F7557F1FAB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134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74C888-84DF-40FA-8A25-19F3E1356371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0384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C77F6D-E191-4E62-8E83-CA6C19AC11B2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24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  <p:sp>
        <p:nvSpPr>
          <p:cNvPr id="1095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82D33-EC5A-488E-A4BA-1CE577D8F7ED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551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  <p:sp>
        <p:nvSpPr>
          <p:cNvPr id="993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BA6FE6-3801-4704-9189-BFA95A58FCBF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279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2D5F1-BA4A-46A5-AF1E-21679084CC05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3738"/>
            <a:ext cx="4548188" cy="3411537"/>
          </a:xfrm>
          <a:ln w="12700" cap="flat">
            <a:solidFill>
              <a:schemeClr val="tx1"/>
            </a:solidFill>
          </a:ln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5438"/>
          </a:xfrm>
          <a:noFill/>
          <a:ln/>
        </p:spPr>
        <p:txBody>
          <a:bodyPr lIns="90488" tIns="44450" rIns="90488" bIns="44450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819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D0E00A-BEBA-49F8-9986-FE301E9B284B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3738"/>
            <a:ext cx="4548188" cy="3411537"/>
          </a:xfrm>
          <a:ln w="12700" cap="flat">
            <a:solidFill>
              <a:schemeClr val="tx1"/>
            </a:solidFill>
          </a:ln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5438"/>
          </a:xfrm>
          <a:noFill/>
          <a:ln/>
        </p:spPr>
        <p:txBody>
          <a:bodyPr lIns="90488" tIns="44450" rIns="90488" bIns="44450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7332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6A1E21-9E24-4C18-B080-D0C9F410110C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3738"/>
            <a:ext cx="4548188" cy="3411537"/>
          </a:xfrm>
          <a:ln w="12700" cap="flat">
            <a:solidFill>
              <a:schemeClr val="tx1"/>
            </a:solidFill>
          </a:ln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5438"/>
          </a:xfrm>
          <a:noFill/>
          <a:ln/>
        </p:spPr>
        <p:txBody>
          <a:bodyPr lIns="90488" tIns="44450" rIns="90488" bIns="44450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0613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5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Reforma a řízení ZZ - preventivní lékařství 3. LF</a:t>
            </a:r>
          </a:p>
        </p:txBody>
      </p:sp>
      <p:sp>
        <p:nvSpPr>
          <p:cNvPr id="17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675F9B7-4463-4524-8F9D-B72C9C6637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Reforma a řízení ZZ - preventivní lékařství 3. LF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519BB-88BB-4488-B089-E94692E584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Elipsa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Elipsa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31A43-FB08-4ACD-A34F-1E223B0D40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Reforma a řízení ZZ - preventivní lékařství 3. LF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EC44B-57FB-4BCC-8A2F-F791100049E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57220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Reforma a řízení ZZ - preventivní lékařství 3. LF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3AB6D-7EBF-47A3-B9F8-B4490C498D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Reforma a řízení ZZ - preventivní lékařství 3. LF</a:t>
            </a:r>
          </a:p>
        </p:txBody>
      </p:sp>
      <p:sp>
        <p:nvSpPr>
          <p:cNvPr id="16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F82F017-00EA-4BC9-89CC-1B51A56B1D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Reforma a řízení ZZ - preventivní lékařství 3. LF</a:t>
            </a: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C9EEC-C444-49C7-AC55-CCDA983573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bdélník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Elipsa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Elipsa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8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Reforma a řízení ZZ - preventivní lékařství 3. LF</a:t>
            </a:r>
          </a:p>
        </p:txBody>
      </p:sp>
      <p:sp>
        <p:nvSpPr>
          <p:cNvPr id="20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AFF3F97-79FF-4B36-A661-3FCC022E89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Reforma a řízení ZZ - preventivní lékařství 3. LF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9AA9F-9849-4DEE-992A-7601C3A60D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Reforma a řízení ZZ - preventivní lékařství 3. LF</a:t>
            </a:r>
          </a:p>
        </p:txBody>
      </p:sp>
      <p:sp>
        <p:nvSpPr>
          <p:cNvPr id="10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C30F184-6645-45A4-8A55-59D6903035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Obdélník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6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85C1D95-D1B9-4444-9382-93AA313257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7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Reforma a řízení ZZ - preventivní lékařství 3. LF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6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65195-8F01-466E-B86D-C9970EE99C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7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Reforma a řízení ZZ - preventivní lékařství 3. LF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cs-CZ"/>
              <a:t>Reforma a řízení ZZ - preventivní lékařství 3. LF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2E013F8-85C8-4DE9-93A1-AF5BEBDC80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2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b="1">
                <a:solidFill>
                  <a:srgbClr val="FF0000"/>
                </a:solidFill>
              </a:rPr>
              <a:t>Systém zdravotní péče</a:t>
            </a:r>
            <a:r>
              <a:rPr lang="cs-CZ" sz="4000" b="1" dirty="0"/>
              <a:t/>
            </a:r>
            <a:br>
              <a:rPr lang="cs-CZ" sz="4000" b="1" dirty="0"/>
            </a:br>
            <a:endParaRPr lang="cs-CZ" sz="4000" b="1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143000" y="1643063"/>
          <a:ext cx="7072313" cy="507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Snímek" r:id="rId4" imgW="4572000" imgH="3429000" progId="PowerPoint.Slide.8">
                  <p:embed/>
                </p:oleObj>
              </mc:Choice>
              <mc:Fallback>
                <p:oleObj name="Snímek" r:id="rId4" imgW="4572000" imgH="3429000" progId="PowerPoint.Slid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643063"/>
                        <a:ext cx="7072313" cy="5072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7B9899"/>
                </a:solidFill>
              </a:rPr>
              <a:t>Finacování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B21FC-56D1-4D67-9EC1-0CD32F79D326}" type="slidenum">
              <a:rPr lang="cs-CZ"/>
              <a:pPr>
                <a:defRPr/>
              </a:pPr>
              <a:t>10</a:t>
            </a:fld>
            <a:endParaRPr lang="cs-CZ"/>
          </a:p>
        </p:txBody>
      </p:sp>
      <p:sp>
        <p:nvSpPr>
          <p:cNvPr id="5120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7772400" cy="4800600"/>
          </a:xfrm>
        </p:spPr>
        <p:txBody>
          <a:bodyPr/>
          <a:lstStyle/>
          <a:p>
            <a:pPr eaLnBrk="1" hangingPunct="1"/>
            <a:r>
              <a:rPr lang="en-US" dirty="0" err="1"/>
              <a:t>Povinné</a:t>
            </a:r>
            <a:r>
              <a:rPr lang="en-US" dirty="0"/>
              <a:t> </a:t>
            </a:r>
            <a:r>
              <a:rPr lang="en-US" dirty="0" err="1"/>
              <a:t>solidární</a:t>
            </a:r>
            <a:r>
              <a:rPr lang="en-US" dirty="0"/>
              <a:t> </a:t>
            </a:r>
            <a:r>
              <a:rPr lang="en-US" dirty="0" err="1"/>
              <a:t>veřejné</a:t>
            </a:r>
            <a:r>
              <a:rPr lang="en-US" dirty="0"/>
              <a:t> </a:t>
            </a:r>
            <a:r>
              <a:rPr lang="en-US" dirty="0" err="1"/>
              <a:t>zdravotní</a:t>
            </a:r>
            <a:r>
              <a:rPr lang="en-US" dirty="0"/>
              <a:t> </a:t>
            </a:r>
            <a:r>
              <a:rPr lang="en-US" dirty="0" err="1"/>
              <a:t>pojištění</a:t>
            </a:r>
            <a:endParaRPr lang="en-US" dirty="0"/>
          </a:p>
          <a:p>
            <a:pPr lvl="1" eaLnBrk="1" hangingPunct="1"/>
            <a:r>
              <a:rPr lang="en-US" dirty="0"/>
              <a:t>13,5 % </a:t>
            </a:r>
            <a:r>
              <a:rPr lang="en-US" dirty="0" err="1"/>
              <a:t>hrubého</a:t>
            </a:r>
            <a:r>
              <a:rPr lang="en-US" dirty="0"/>
              <a:t> </a:t>
            </a:r>
            <a:r>
              <a:rPr lang="en-US" dirty="0" err="1"/>
              <a:t>příjmu</a:t>
            </a:r>
            <a:endParaRPr lang="en-US" dirty="0"/>
          </a:p>
          <a:p>
            <a:pPr eaLnBrk="1" hangingPunct="1"/>
            <a:r>
              <a:rPr lang="en-US" dirty="0" err="1"/>
              <a:t>Přerozdělení</a:t>
            </a:r>
            <a:r>
              <a:rPr lang="en-US" dirty="0"/>
              <a:t> </a:t>
            </a:r>
            <a:r>
              <a:rPr lang="cs-CZ" dirty="0"/>
              <a:t>100</a:t>
            </a:r>
            <a:endParaRPr lang="en-US" dirty="0"/>
          </a:p>
          <a:p>
            <a:pPr lvl="1" eaLnBrk="1" hangingPunct="1"/>
            <a:r>
              <a:rPr lang="en-US" dirty="0" err="1"/>
              <a:t>vážené</a:t>
            </a:r>
            <a:r>
              <a:rPr lang="en-US" dirty="0"/>
              <a:t> </a:t>
            </a:r>
            <a:r>
              <a:rPr lang="en-US" dirty="0" err="1"/>
              <a:t>riziko</a:t>
            </a:r>
            <a:endParaRPr lang="en-US" dirty="0"/>
          </a:p>
          <a:p>
            <a:pPr eaLnBrk="1" hangingPunct="1"/>
            <a:r>
              <a:rPr lang="en-US" dirty="0" err="1"/>
              <a:t>Úhrada</a:t>
            </a:r>
            <a:r>
              <a:rPr lang="en-US" dirty="0"/>
              <a:t>:</a:t>
            </a:r>
          </a:p>
          <a:p>
            <a:pPr lvl="1" eaLnBrk="1" hangingPunct="1"/>
            <a:r>
              <a:rPr lang="en-US" dirty="0" err="1"/>
              <a:t>kapitační</a:t>
            </a:r>
            <a:r>
              <a:rPr lang="en-US" dirty="0"/>
              <a:t> </a:t>
            </a:r>
            <a:r>
              <a:rPr lang="en-US" dirty="0" err="1"/>
              <a:t>platba</a:t>
            </a:r>
            <a:endParaRPr lang="en-US" dirty="0"/>
          </a:p>
          <a:p>
            <a:pPr lvl="1" eaLnBrk="1" hangingPunct="1"/>
            <a:r>
              <a:rPr lang="en-US" dirty="0"/>
              <a:t>fee-for-service</a:t>
            </a:r>
          </a:p>
          <a:p>
            <a:pPr lvl="1" eaLnBrk="1" hangingPunct="1"/>
            <a:r>
              <a:rPr lang="en-US" dirty="0" err="1"/>
              <a:t>Rozpočty</a:t>
            </a:r>
            <a:endParaRPr lang="cs-CZ" dirty="0"/>
          </a:p>
          <a:p>
            <a:pPr lvl="1" eaLnBrk="1" hangingPunct="1"/>
            <a:r>
              <a:rPr lang="cs-CZ" dirty="0" err="1"/>
              <a:t>DRG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/>
              <a:t>Celkové výdaje na zdravotnictví</a:t>
            </a:r>
            <a:br>
              <a:rPr lang="cs-CZ" dirty="0"/>
            </a:br>
            <a:r>
              <a:rPr lang="cs-CZ" dirty="0"/>
              <a:t>mil. Kč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23655848"/>
              </p:ext>
            </p:extLst>
          </p:nvPr>
        </p:nvGraphicFramePr>
        <p:xfrm>
          <a:off x="611559" y="2204863"/>
          <a:ext cx="7992887" cy="3240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1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18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18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1841">
                  <a:extLst>
                    <a:ext uri="{9D8B030D-6E8A-4147-A177-3AD203B41FA5}">
                      <a16:colId xmlns:a16="http://schemas.microsoft.com/office/drawing/2014/main" val="2037328708"/>
                    </a:ext>
                  </a:extLst>
                </a:gridCol>
              </a:tblGrid>
              <a:tr h="536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Položky výdajů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2011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2012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2013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2014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2015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Veřejné výdaje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284847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288564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292053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291572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293359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300210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ZP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231889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237927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238354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234602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234460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237700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Ostatní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50510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50636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53699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57971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58899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62509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Soukromé výdaje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53233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53349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52667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59158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58680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61637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Celkové výdaje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338080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341913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344720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348730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352039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361647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% HDP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7,6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7,5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7,1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7,0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7,2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7,3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54605C5E-5738-7948-B05A-2F8BDCA11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1"/>
            <a:ext cx="8534400" cy="539496"/>
          </a:xfrm>
        </p:spPr>
        <p:txBody>
          <a:bodyPr/>
          <a:lstStyle/>
          <a:p>
            <a:r>
              <a:rPr lang="cs-CZ" sz="2400" dirty="0"/>
              <a:t>Výdaje domácností na ZP – 2014 - OECD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FBB966E1-75CF-CA49-8B11-9CAF01B6AC8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B724A89-54DF-3D45-9FE8-BCF040770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3AB6D-7EBF-47A3-B9F8-B4490C498D17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6B4FA52-5CB9-434D-B036-8D0938D9D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36712"/>
            <a:ext cx="8784976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86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518F8D1-CB3E-9A4E-A22E-57B82D87A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0F184-6645-45A4-8A55-59D690303547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6640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EBFAD7CA-E01A-7B43-BB7E-00963FBC9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Náklady na ZP jako % HDP (OECD)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99D4142C-071E-984A-9E65-AC8CBEDB059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BA73413-849A-7D45-9FE1-1B2FFAFE8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3AB6D-7EBF-47A3-B9F8-B4490C498D17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  <p:graphicFrame>
        <p:nvGraphicFramePr>
          <p:cNvPr id="5" name="Chart 11">
            <a:extLst>
              <a:ext uri="{FF2B5EF4-FFF2-40B4-BE49-F238E27FC236}">
                <a16:creationId xmlns:a16="http://schemas.microsoft.com/office/drawing/2014/main" id="{00000000-0008-0000-0000-000082D42A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516942"/>
              </p:ext>
            </p:extLst>
          </p:nvPr>
        </p:nvGraphicFramePr>
        <p:xfrm>
          <a:off x="-1" y="987424"/>
          <a:ext cx="9036497" cy="587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7868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Výdaje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zdravotnictví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% HDP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38316360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3AB6D-7EBF-47A3-B9F8-B4490C498D17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776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692696"/>
            <a:ext cx="8534400" cy="758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sz="3600" b="1" dirty="0"/>
              <a:t>Počet lékařů /1000 </a:t>
            </a:r>
            <a:r>
              <a:rPr lang="cs-CZ" sz="3600" b="1" dirty="0" err="1"/>
              <a:t>obyv</a:t>
            </a:r>
            <a:r>
              <a:rPr lang="cs-CZ" sz="3600" b="1" dirty="0"/>
              <a:t> </a:t>
            </a:r>
            <a:br>
              <a:rPr lang="cs-CZ" sz="3600" b="1" dirty="0"/>
            </a:br>
            <a:r>
              <a:rPr lang="cs-CZ" sz="3600" b="1" dirty="0"/>
              <a:t>Počet absolventů LF/100000 </a:t>
            </a:r>
            <a:r>
              <a:rPr lang="cs-CZ" sz="3600" b="1" dirty="0" err="1"/>
              <a:t>obyv</a:t>
            </a: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1800" b="1" dirty="0"/>
              <a:t>OECD-2015</a:t>
            </a:r>
          </a:p>
        </p:txBody>
      </p:sp>
      <p:graphicFrame>
        <p:nvGraphicFramePr>
          <p:cNvPr id="2050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759181"/>
              </p:ext>
            </p:extLst>
          </p:nvPr>
        </p:nvGraphicFramePr>
        <p:xfrm>
          <a:off x="323528" y="2204864"/>
          <a:ext cx="8568951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Worksheet" r:id="rId4" imgW="8051800" imgH="4597400" progId="Excel.Sheet.8">
                  <p:embed/>
                </p:oleObj>
              </mc:Choice>
              <mc:Fallback>
                <p:oleObj name="Worksheet" r:id="rId4" imgW="8051800" imgH="459740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204864"/>
                        <a:ext cx="8568951" cy="38884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ED383-A1C8-456A-967E-A81848BD0366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17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1" y="1289969"/>
            <a:ext cx="9016029" cy="542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Věková</a:t>
            </a:r>
            <a:r>
              <a:rPr lang="en-US" dirty="0"/>
              <a:t> </a:t>
            </a:r>
            <a:r>
              <a:rPr lang="en-US" dirty="0" err="1"/>
              <a:t>struktura</a:t>
            </a:r>
            <a:r>
              <a:rPr lang="en-US" dirty="0"/>
              <a:t> </a:t>
            </a:r>
            <a:r>
              <a:rPr lang="en-US" dirty="0" err="1"/>
              <a:t>lékařů</a:t>
            </a:r>
            <a:r>
              <a:rPr lang="en-US" dirty="0"/>
              <a:t> v ČR - 2016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39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Průměrné mzdy a platy v resortu</a:t>
            </a:r>
          </a:p>
        </p:txBody>
      </p:sp>
      <p:graphicFrame>
        <p:nvGraphicFramePr>
          <p:cNvPr id="4" name="Zástupný symbol pro tabulku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898778173"/>
              </p:ext>
            </p:extLst>
          </p:nvPr>
        </p:nvGraphicFramePr>
        <p:xfrm>
          <a:off x="457200" y="1600200"/>
          <a:ext cx="8229599" cy="2692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97632">
                <a:tc>
                  <a:txBody>
                    <a:bodyPr/>
                    <a:lstStyle/>
                    <a:p>
                      <a:endParaRPr lang="cs-CZ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Arial"/>
                          <a:cs typeface="Arial"/>
                        </a:rPr>
                        <a:t>Mzda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Arial"/>
                          <a:cs typeface="Arial"/>
                        </a:rPr>
                        <a:t>Plat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Arial"/>
                          <a:cs typeface="Arial"/>
                        </a:rPr>
                        <a:t>Mzda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Arial"/>
                          <a:cs typeface="Arial"/>
                        </a:rPr>
                        <a:t>Plat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Arial"/>
                          <a:cs typeface="Arial"/>
                        </a:rPr>
                        <a:t>Mzda</a:t>
                      </a:r>
                    </a:p>
                    <a:p>
                      <a:r>
                        <a:rPr lang="cs-CZ" sz="2400" dirty="0">
                          <a:latin typeface="Arial"/>
                          <a:cs typeface="Arial"/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Arial"/>
                          <a:cs typeface="Arial"/>
                        </a:rPr>
                        <a:t>Plat</a:t>
                      </a:r>
                    </a:p>
                    <a:p>
                      <a:r>
                        <a:rPr lang="cs-CZ" sz="2400" dirty="0">
                          <a:latin typeface="Arial"/>
                          <a:cs typeface="Arial"/>
                        </a:rPr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632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Arial"/>
                          <a:cs typeface="Arial"/>
                        </a:rPr>
                        <a:t>Lékaři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Arial"/>
                          <a:cs typeface="Arial"/>
                        </a:rPr>
                        <a:t>55068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Arial"/>
                          <a:cs typeface="Arial"/>
                        </a:rPr>
                        <a:t>61393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Arial"/>
                          <a:cs typeface="Arial"/>
                        </a:rPr>
                        <a:t>58828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Arial"/>
                          <a:cs typeface="Arial"/>
                        </a:rPr>
                        <a:t>66373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Arial"/>
                          <a:cs typeface="Arial"/>
                        </a:rPr>
                        <a:t>61426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Arial"/>
                          <a:cs typeface="Arial"/>
                        </a:rPr>
                        <a:t>69311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7632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Arial"/>
                          <a:cs typeface="Arial"/>
                        </a:rPr>
                        <a:t>Sestry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Arial"/>
                          <a:cs typeface="Arial"/>
                        </a:rPr>
                        <a:t>24208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Arial"/>
                          <a:cs typeface="Arial"/>
                        </a:rPr>
                        <a:t>29322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Arial"/>
                          <a:cs typeface="Arial"/>
                        </a:rPr>
                        <a:t>25382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Arial"/>
                          <a:cs typeface="Arial"/>
                        </a:rPr>
                        <a:t>30727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Arial"/>
                          <a:cs typeface="Arial"/>
                        </a:rPr>
                        <a:t>27056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Arial"/>
                          <a:cs typeface="Arial"/>
                        </a:rPr>
                        <a:t>32755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580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odounská_graf1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856984" cy="54006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/>
              <a:t>Medián</a:t>
            </a:r>
            <a:r>
              <a:rPr lang="en-US" dirty="0"/>
              <a:t> </a:t>
            </a:r>
            <a:r>
              <a:rPr lang="en-US" dirty="0" err="1"/>
              <a:t>mezd</a:t>
            </a:r>
            <a:r>
              <a:rPr lang="en-US" dirty="0"/>
              <a:t> a </a:t>
            </a:r>
            <a:r>
              <a:rPr lang="en-US" dirty="0" err="1"/>
              <a:t>platů</a:t>
            </a:r>
            <a:r>
              <a:rPr lang="en-US" dirty="0"/>
              <a:t> </a:t>
            </a:r>
            <a:r>
              <a:rPr lang="en-US" dirty="0" err="1"/>
              <a:t>lékařů</a:t>
            </a:r>
            <a:r>
              <a:rPr lang="en-US" dirty="0"/>
              <a:t> 2012/16</a:t>
            </a:r>
            <a:br>
              <a:rPr lang="en-US" dirty="0"/>
            </a:br>
            <a:r>
              <a:rPr lang="en-US" dirty="0"/>
              <a:t>ČSÚ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01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ázek 4" descr="nose-rhinoplasty-cart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549275"/>
            <a:ext cx="6408738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/>
              <a:t>Výdělky</a:t>
            </a:r>
            <a:r>
              <a:rPr lang="en-US" dirty="0"/>
              <a:t> </a:t>
            </a:r>
            <a:r>
              <a:rPr lang="en-US" dirty="0" err="1"/>
              <a:t>lékařů</a:t>
            </a:r>
            <a:r>
              <a:rPr lang="en-US" dirty="0"/>
              <a:t> </a:t>
            </a:r>
            <a:r>
              <a:rPr lang="en-US" dirty="0" err="1"/>
              <a:t>dle</a:t>
            </a:r>
            <a:r>
              <a:rPr lang="en-US" dirty="0"/>
              <a:t> </a:t>
            </a:r>
            <a:r>
              <a:rPr lang="en-US" dirty="0" err="1"/>
              <a:t>pohlaví</a:t>
            </a:r>
            <a:r>
              <a:rPr lang="en-US" dirty="0"/>
              <a:t> a </a:t>
            </a:r>
            <a:r>
              <a:rPr lang="en-US" dirty="0" err="1"/>
              <a:t>věku</a:t>
            </a:r>
            <a:r>
              <a:rPr lang="en-US" dirty="0"/>
              <a:t> 2016</a:t>
            </a:r>
            <a:br>
              <a:rPr lang="en-US" dirty="0"/>
            </a:br>
            <a:r>
              <a:rPr lang="en-US" dirty="0"/>
              <a:t>(ČSÚ)</a:t>
            </a:r>
          </a:p>
        </p:txBody>
      </p:sp>
      <p:pic>
        <p:nvPicPr>
          <p:cNvPr id="4" name="Content Placeholder 3" descr="Chodounská_graf2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10" b="-7110"/>
          <a:stretch>
            <a:fillRect/>
          </a:stretch>
        </p:blipFill>
        <p:spPr>
          <a:xfrm>
            <a:off x="323528" y="1447800"/>
            <a:ext cx="8568952" cy="4861520"/>
          </a:xfrm>
        </p:spPr>
      </p:pic>
    </p:spTree>
    <p:extLst>
      <p:ext uri="{BB962C8B-B14F-4D97-AF65-F5344CB8AC3E}">
        <p14:creationId xmlns:p14="http://schemas.microsoft.com/office/powerpoint/2010/main" val="3739307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Medián</a:t>
            </a:r>
            <a:r>
              <a:rPr lang="en-US" dirty="0"/>
              <a:t> </a:t>
            </a:r>
            <a:r>
              <a:rPr lang="en-US" dirty="0" err="1"/>
              <a:t>mezd</a:t>
            </a:r>
            <a:r>
              <a:rPr lang="en-US" dirty="0"/>
              <a:t> </a:t>
            </a:r>
            <a:r>
              <a:rPr lang="en-US" dirty="0" err="1"/>
              <a:t>lékařů</a:t>
            </a:r>
            <a:r>
              <a:rPr lang="en-US" dirty="0"/>
              <a:t> v </a:t>
            </a:r>
            <a:r>
              <a:rPr lang="en-US" dirty="0" err="1"/>
              <a:t>krajích</a:t>
            </a:r>
            <a:r>
              <a:rPr lang="en-US" dirty="0"/>
              <a:t> ČR 2015</a:t>
            </a:r>
          </a:p>
        </p:txBody>
      </p:sp>
      <p:pic>
        <p:nvPicPr>
          <p:cNvPr id="4" name="Content Placeholder 3" descr="Chodounská_ČRkraje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45" r="-103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35030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cs-CZ" b="1"/>
              <a:t>Česká republika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1625" y="1527175"/>
            <a:ext cx="8504238" cy="4572000"/>
          </a:xfrm>
          <a:noFill/>
        </p:spPr>
        <p:txBody>
          <a:bodyPr lIns="90488" tIns="44450" rIns="90488" bIns="44450"/>
          <a:lstStyle/>
          <a:p>
            <a:r>
              <a:rPr lang="cs-CZ" b="1"/>
              <a:t>ZDRAVOTNÍ POJIŠTĚNÍ</a:t>
            </a:r>
          </a:p>
          <a:p>
            <a:pPr lvl="1"/>
            <a:r>
              <a:rPr lang="cs-CZ" b="1"/>
              <a:t>veřejné </a:t>
            </a:r>
          </a:p>
          <a:p>
            <a:pPr lvl="2"/>
            <a:r>
              <a:rPr lang="cs-CZ" b="1"/>
              <a:t>podíl veřejných prostředků na vytváření fondu zdravotního pojištění</a:t>
            </a:r>
          </a:p>
          <a:p>
            <a:pPr lvl="1"/>
            <a:r>
              <a:rPr lang="cs-CZ" b="1"/>
              <a:t>povinné</a:t>
            </a:r>
          </a:p>
          <a:p>
            <a:pPr lvl="2"/>
            <a:r>
              <a:rPr lang="cs-CZ" b="1"/>
              <a:t>povinnost občanů vylývá ze zákona 48/97  Sb., a ze souvisejících předpisů ( seznam výkonů)</a:t>
            </a:r>
          </a:p>
          <a:p>
            <a:pPr lvl="1"/>
            <a:r>
              <a:rPr lang="cs-CZ" b="1"/>
              <a:t>solidární</a:t>
            </a:r>
          </a:p>
          <a:p>
            <a:pPr lvl="2"/>
            <a:r>
              <a:rPr lang="cs-CZ" b="1"/>
              <a:t>solidarita zdravých s nemocnými a bohatých s chudými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noFill/>
        </p:spPr>
        <p:txBody>
          <a:bodyPr lIns="90488" tIns="44450" rIns="90488" bIns="44450"/>
          <a:lstStyle/>
          <a:p>
            <a:r>
              <a:rPr lang="cs-CZ" b="1"/>
              <a:t>Zdravotní péče hrazená ze ZP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  <a:noFill/>
        </p:spPr>
        <p:txBody>
          <a:bodyPr lIns="90488" tIns="44450" rIns="90488" bIns="44450"/>
          <a:lstStyle/>
          <a:p>
            <a:r>
              <a:rPr lang="cs-CZ"/>
              <a:t>léčebná péče ústavní i ambulantní</a:t>
            </a:r>
          </a:p>
          <a:p>
            <a:r>
              <a:rPr lang="cs-CZ"/>
              <a:t>pohotovostní a záchranná služba</a:t>
            </a:r>
          </a:p>
          <a:p>
            <a:r>
              <a:rPr lang="cs-CZ"/>
              <a:t>prevence</a:t>
            </a:r>
          </a:p>
          <a:p>
            <a:r>
              <a:rPr lang="cs-CZ"/>
              <a:t>dispenzární péče</a:t>
            </a:r>
          </a:p>
          <a:p>
            <a:r>
              <a:rPr lang="cs-CZ"/>
              <a:t>léčiva, PZT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  <a:noFill/>
        </p:spPr>
        <p:txBody>
          <a:bodyPr lIns="90488" tIns="44450" rIns="90488" bIns="44450"/>
          <a:lstStyle/>
          <a:p>
            <a:r>
              <a:rPr lang="cs-CZ"/>
              <a:t>lázeňská a ozdravenská péče</a:t>
            </a:r>
          </a:p>
          <a:p>
            <a:r>
              <a:rPr lang="cs-CZ"/>
              <a:t>závodní preventivní péče</a:t>
            </a:r>
          </a:p>
          <a:p>
            <a:r>
              <a:rPr lang="cs-CZ"/>
              <a:t>doprava nemocných</a:t>
            </a:r>
          </a:p>
          <a:p>
            <a:r>
              <a:rPr lang="cs-CZ"/>
              <a:t>posudková činnost</a:t>
            </a:r>
          </a:p>
          <a:p>
            <a:r>
              <a:rPr lang="cs-CZ"/>
              <a:t>prohlídka zemřelého a pitva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cs-CZ" b="1"/>
              <a:t>ČR - vnik zdravotního pojištění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1625" y="1527175"/>
            <a:ext cx="8504238" cy="4572000"/>
          </a:xfrm>
          <a:noFill/>
        </p:spPr>
        <p:txBody>
          <a:bodyPr lIns="90488" tIns="44450" rIns="90488" bIns="44450"/>
          <a:lstStyle/>
          <a:p>
            <a:r>
              <a:rPr lang="cs-CZ" b="1"/>
              <a:t>narozením</a:t>
            </a:r>
          </a:p>
          <a:p>
            <a:r>
              <a:rPr lang="cs-CZ" b="1"/>
              <a:t>získáním trvalého pobytu</a:t>
            </a:r>
          </a:p>
          <a:p>
            <a:r>
              <a:rPr lang="cs-CZ" b="1"/>
              <a:t>vstup do zaměstnání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cs-CZ" b="1"/>
              <a:t>ČR - plátci pojistného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1625" y="1527175"/>
            <a:ext cx="8504238" cy="4572000"/>
          </a:xfrm>
          <a:noFill/>
        </p:spPr>
        <p:txBody>
          <a:bodyPr lIns="90488" tIns="44450" rIns="90488" bIns="44450"/>
          <a:lstStyle/>
          <a:p>
            <a:r>
              <a:rPr lang="cs-CZ" b="1"/>
              <a:t>občané - zaměstnanci  4,5 %</a:t>
            </a:r>
          </a:p>
          <a:p>
            <a:r>
              <a:rPr lang="cs-CZ" b="1"/>
              <a:t>zaměstnavatel - 9,0 %</a:t>
            </a:r>
          </a:p>
          <a:p>
            <a:r>
              <a:rPr lang="cs-CZ" b="1"/>
              <a:t>občané - samost. výděl. činní - 13,5 %</a:t>
            </a:r>
          </a:p>
          <a:p>
            <a:r>
              <a:rPr lang="cs-CZ" b="1"/>
              <a:t>stát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uhr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noFill/>
        </p:spPr>
        <p:txBody>
          <a:bodyPr lIns="90488" tIns="44450" rIns="90488" bIns="44450"/>
          <a:lstStyle/>
          <a:p>
            <a:r>
              <a:rPr lang="cs-CZ" b="1"/>
              <a:t>Úhrada ZP státem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  <a:noFill/>
        </p:spPr>
        <p:txBody>
          <a:bodyPr lIns="90488" tIns="44450" rIns="90488" bIns="44450"/>
          <a:lstStyle/>
          <a:p>
            <a:r>
              <a:rPr lang="cs-CZ"/>
              <a:t>nezaopatřené děti</a:t>
            </a:r>
          </a:p>
          <a:p>
            <a:r>
              <a:rPr lang="cs-CZ"/>
              <a:t>důchodci</a:t>
            </a:r>
          </a:p>
          <a:p>
            <a:r>
              <a:rPr lang="cs-CZ"/>
              <a:t>ženy na MD</a:t>
            </a:r>
          </a:p>
          <a:p>
            <a:r>
              <a:rPr lang="cs-CZ"/>
              <a:t>příjemci rodičovského příspěvku</a:t>
            </a:r>
          </a:p>
          <a:p>
            <a:r>
              <a:rPr lang="cs-CZ"/>
              <a:t>uchazeči o zaměstnání</a:t>
            </a:r>
          </a:p>
          <a:p>
            <a:r>
              <a:rPr lang="cs-CZ"/>
              <a:t>osoby sociálně potřebné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  <a:noFill/>
        </p:spPr>
        <p:txBody>
          <a:bodyPr lIns="90488" tIns="44450" rIns="90488" bIns="44450"/>
          <a:lstStyle/>
          <a:p>
            <a:r>
              <a:rPr lang="cs-CZ"/>
              <a:t>osoby převážně/úplně bezmocné</a:t>
            </a:r>
          </a:p>
          <a:p>
            <a:r>
              <a:rPr lang="cs-CZ"/>
              <a:t>vojáci základní služby</a:t>
            </a:r>
          </a:p>
          <a:p>
            <a:r>
              <a:rPr lang="cs-CZ"/>
              <a:t>vězni</a:t>
            </a:r>
          </a:p>
          <a:p>
            <a:r>
              <a:rPr lang="cs-CZ"/>
              <a:t>osoby důch. věku bez nároku na důchod a bez příjmu</a:t>
            </a:r>
          </a:p>
          <a:p>
            <a:r>
              <a:rPr lang="cs-CZ"/>
              <a:t>osoby pečující o dítě/dvě děti do 7/15 l.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E71803A8-F92A-4484-89EF-9F6DA538E991}" type="slidenum">
              <a:rPr lang="cs-CZ" smtClean="0"/>
              <a:pPr/>
              <a:t>28</a:t>
            </a:fld>
            <a:endParaRPr lang="cs-CZ"/>
          </a:p>
        </p:txBody>
      </p:sp>
      <p:pic>
        <p:nvPicPr>
          <p:cNvPr id="47107" name="Picture 2" descr="morgue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400" b="1"/>
              <a:t>Základní systémy financování zdravotní péče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3369B-DBBB-4C44-9604-7168CD8A3728}" type="slidenum">
              <a:rPr lang="cs-CZ"/>
              <a:pPr>
                <a:defRPr/>
              </a:pPr>
              <a:t>29</a:t>
            </a:fld>
            <a:endParaRPr lang="cs-CZ"/>
          </a:p>
        </p:txBody>
      </p:sp>
      <p:sp>
        <p:nvSpPr>
          <p:cNvPr id="57348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lIns="90488" tIns="44450" rIns="90488" bIns="44450"/>
          <a:lstStyle/>
          <a:p>
            <a:pPr eaLnBrk="1" hangingPunct="1"/>
            <a:r>
              <a:rPr lang="cs-CZ"/>
              <a:t>Státní rozpočet - Šemaško (socialistické státy )</a:t>
            </a:r>
          </a:p>
          <a:p>
            <a:pPr eaLnBrk="1" hangingPunct="1"/>
            <a:r>
              <a:rPr lang="cs-CZ"/>
              <a:t>Státní/regionální rozpočty - Lord Beveridge (Británie, N. Zéland, Itálie )</a:t>
            </a:r>
          </a:p>
          <a:p>
            <a:pPr eaLnBrk="1" hangingPunct="1"/>
            <a:r>
              <a:rPr lang="cs-CZ"/>
              <a:t>Veřejné zdravotní pojištění - Bismarck (SRN, </a:t>
            </a:r>
            <a:r>
              <a:rPr lang="cs-CZ" b="1"/>
              <a:t>ČR</a:t>
            </a:r>
            <a:r>
              <a:rPr lang="cs-CZ"/>
              <a:t>)</a:t>
            </a:r>
          </a:p>
          <a:p>
            <a:pPr eaLnBrk="1" hangingPunct="1"/>
            <a:r>
              <a:rPr lang="cs-CZ"/>
              <a:t>Privátní pojištění a větší či menší ingerence státu ( záchranná síť ) - USA</a:t>
            </a:r>
          </a:p>
        </p:txBody>
      </p:sp>
      <p:sp>
        <p:nvSpPr>
          <p:cNvPr id="5734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735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7B9899"/>
                </a:solidFill>
              </a:rPr>
              <a:t>Příčiny reformy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2332C-9D09-479F-B19E-77EDF26F766D}" type="slidenum">
              <a:rPr lang="cs-CZ"/>
              <a:pPr>
                <a:defRPr/>
              </a:pPr>
              <a:t>3</a:t>
            </a:fld>
            <a:endParaRPr lang="cs-CZ"/>
          </a:p>
        </p:txBody>
      </p:sp>
      <p:sp>
        <p:nvSpPr>
          <p:cNvPr id="3584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cs-CZ" sz="2800"/>
              <a:t>Demografické změny</a:t>
            </a:r>
          </a:p>
          <a:p>
            <a:pPr eaLnBrk="1" hangingPunct="1"/>
            <a:r>
              <a:rPr lang="cs-CZ" sz="2800"/>
              <a:t>Technologické změny/pokrok</a:t>
            </a:r>
          </a:p>
          <a:p>
            <a:pPr eaLnBrk="1" hangingPunct="1"/>
            <a:r>
              <a:rPr lang="cs-CZ" sz="2800"/>
              <a:t>Rostoucí počet poskytovatelů</a:t>
            </a:r>
          </a:p>
          <a:p>
            <a:pPr eaLnBrk="1" hangingPunct="1"/>
            <a:r>
              <a:rPr lang="cs-CZ" sz="2800"/>
              <a:t>Rostoucí poptávka po (kvalitní) zdravotní péči</a:t>
            </a:r>
          </a:p>
          <a:p>
            <a:pPr eaLnBrk="1" hangingPunct="1"/>
            <a:r>
              <a:rPr lang="cs-CZ" sz="2800"/>
              <a:t>Informační asymetrie</a:t>
            </a:r>
          </a:p>
          <a:p>
            <a:pPr eaLnBrk="1" hangingPunct="1"/>
            <a:r>
              <a:rPr lang="cs-CZ" sz="2800"/>
              <a:t>Nutnost „přidělování“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3600" b="1">
                <a:sym typeface="Wingdings" pitchFamily="2" charset="2"/>
              </a:rPr>
              <a:t> Eskalace nákladů</a:t>
            </a:r>
            <a:endParaRPr lang="en-US" sz="2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noFill/>
        </p:spPr>
        <p:txBody>
          <a:bodyPr lIns="90488" tIns="44450" rIns="90488" bIns="44450"/>
          <a:lstStyle/>
          <a:p>
            <a:r>
              <a:rPr lang="cs-CZ" b="1"/>
              <a:t>Státní rozpočet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  <a:noFill/>
        </p:spPr>
        <p:txBody>
          <a:bodyPr lIns="90488" tIns="44450" rIns="90488" bIns="44450"/>
          <a:lstStyle/>
          <a:p>
            <a:pPr>
              <a:buFontTx/>
              <a:buNone/>
            </a:pPr>
            <a:r>
              <a:rPr lang="cs-CZ" b="1" u="sng"/>
              <a:t>Výhody</a:t>
            </a:r>
          </a:p>
          <a:p>
            <a:r>
              <a:rPr lang="cs-CZ" b="1"/>
              <a:t>ekonomická úspornost</a:t>
            </a:r>
          </a:p>
          <a:p>
            <a:r>
              <a:rPr lang="cs-CZ" b="1"/>
              <a:t>snadná realizace zdr. politiky zejm. v oblasti veřejného zdravotnictví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  <a:noFill/>
        </p:spPr>
        <p:txBody>
          <a:bodyPr lIns="90488" tIns="44450" rIns="90488" bIns="44450"/>
          <a:lstStyle/>
          <a:p>
            <a:pPr>
              <a:buFontTx/>
              <a:buNone/>
            </a:pPr>
            <a:r>
              <a:rPr lang="cs-CZ" b="1" u="sng"/>
              <a:t>Nevýhody</a:t>
            </a:r>
          </a:p>
          <a:p>
            <a:r>
              <a:rPr lang="cs-CZ" b="1"/>
              <a:t>chybí stimulace ke zvyšování kvality</a:t>
            </a:r>
          </a:p>
          <a:p>
            <a:r>
              <a:rPr lang="cs-CZ" b="1"/>
              <a:t>neliberálnost</a:t>
            </a:r>
          </a:p>
          <a:p>
            <a:r>
              <a:rPr lang="cs-CZ" b="1"/>
              <a:t>těžkopádnost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Národní</a:t>
            </a:r>
            <a:r>
              <a:rPr lang="en-US" dirty="0"/>
              <a:t> </a:t>
            </a:r>
            <a:r>
              <a:rPr lang="en-US" dirty="0" err="1"/>
              <a:t>zdravotní</a:t>
            </a:r>
            <a:r>
              <a:rPr lang="en-US" dirty="0"/>
              <a:t> </a:t>
            </a:r>
            <a:r>
              <a:rPr lang="en-US" dirty="0" err="1"/>
              <a:t>služba</a:t>
            </a:r>
            <a:r>
              <a:rPr lang="en-US" dirty="0"/>
              <a:t> (UK)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Samostatná</a:t>
            </a:r>
            <a:r>
              <a:rPr lang="en-US" dirty="0"/>
              <a:t> </a:t>
            </a:r>
            <a:r>
              <a:rPr lang="en-US" dirty="0" err="1"/>
              <a:t>regionálně</a:t>
            </a:r>
            <a:r>
              <a:rPr lang="en-US" dirty="0"/>
              <a:t> </a:t>
            </a:r>
            <a:r>
              <a:rPr lang="en-US" dirty="0" err="1"/>
              <a:t>organizovaná</a:t>
            </a:r>
            <a:r>
              <a:rPr lang="en-US" dirty="0"/>
              <a:t> </a:t>
            </a:r>
            <a:r>
              <a:rPr lang="en-US" dirty="0" err="1"/>
              <a:t>instituce</a:t>
            </a:r>
            <a:endParaRPr lang="en-US" dirty="0"/>
          </a:p>
          <a:p>
            <a:r>
              <a:rPr lang="en-US" dirty="0" err="1"/>
              <a:t>Zdroj</a:t>
            </a:r>
            <a:r>
              <a:rPr lang="en-US" dirty="0"/>
              <a:t> : </a:t>
            </a:r>
            <a:r>
              <a:rPr lang="en-US" dirty="0" err="1"/>
              <a:t>daňové</a:t>
            </a:r>
            <a:r>
              <a:rPr lang="en-US" dirty="0"/>
              <a:t> </a:t>
            </a:r>
            <a:r>
              <a:rPr lang="en-US" dirty="0" err="1"/>
              <a:t>prostředky</a:t>
            </a:r>
            <a:endParaRPr lang="en-US" dirty="0"/>
          </a:p>
          <a:p>
            <a:r>
              <a:rPr lang="en-US" dirty="0"/>
              <a:t>NHS </a:t>
            </a:r>
            <a:r>
              <a:rPr lang="en-US" dirty="0" err="1"/>
              <a:t>poskytuje</a:t>
            </a:r>
            <a:r>
              <a:rPr lang="en-US" dirty="0"/>
              <a:t> </a:t>
            </a:r>
            <a:r>
              <a:rPr lang="en-US" dirty="0" err="1"/>
              <a:t>služby</a:t>
            </a:r>
            <a:r>
              <a:rPr lang="en-US" dirty="0"/>
              <a:t>/</a:t>
            </a:r>
            <a:r>
              <a:rPr lang="en-US" dirty="0" err="1"/>
              <a:t>vlastní</a:t>
            </a:r>
            <a:r>
              <a:rPr lang="en-US" dirty="0"/>
              <a:t> ZZ</a:t>
            </a:r>
          </a:p>
          <a:p>
            <a:r>
              <a:rPr lang="en-US" dirty="0" err="1"/>
              <a:t>Začlenění</a:t>
            </a:r>
            <a:r>
              <a:rPr lang="en-US" dirty="0"/>
              <a:t> </a:t>
            </a:r>
            <a:r>
              <a:rPr lang="en-US" dirty="0" err="1"/>
              <a:t>primární</a:t>
            </a:r>
            <a:r>
              <a:rPr lang="en-US" dirty="0"/>
              <a:t> </a:t>
            </a:r>
            <a:r>
              <a:rPr lang="en-US" dirty="0" err="1"/>
              <a:t>péče</a:t>
            </a:r>
            <a:endParaRPr lang="en-US" dirty="0"/>
          </a:p>
          <a:p>
            <a:r>
              <a:rPr lang="en-US" dirty="0" err="1"/>
              <a:t>Souběžná</a:t>
            </a:r>
            <a:r>
              <a:rPr lang="en-US" dirty="0"/>
              <a:t> existence </a:t>
            </a:r>
            <a:r>
              <a:rPr lang="en-US" dirty="0" err="1"/>
              <a:t>privátního</a:t>
            </a:r>
            <a:r>
              <a:rPr lang="en-US" dirty="0"/>
              <a:t> </a:t>
            </a:r>
            <a:r>
              <a:rPr lang="en-US" dirty="0" err="1"/>
              <a:t>pojištění</a:t>
            </a:r>
            <a:r>
              <a:rPr lang="en-US" dirty="0"/>
              <a:t>/</a:t>
            </a:r>
            <a:r>
              <a:rPr lang="en-US" dirty="0" err="1"/>
              <a:t>zařízení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1C9EEC-C444-49C7-AC55-CCDA983573A5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2682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Tržní</a:t>
            </a:r>
            <a:r>
              <a:rPr lang="en-US" dirty="0"/>
              <a:t> </a:t>
            </a:r>
            <a:r>
              <a:rPr lang="en-US" dirty="0" err="1"/>
              <a:t>sytsém</a:t>
            </a:r>
            <a:r>
              <a:rPr lang="en-US" dirty="0"/>
              <a:t> – USA (</a:t>
            </a:r>
            <a:r>
              <a:rPr lang="en-US" dirty="0" err="1"/>
              <a:t>modifikace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Historie</a:t>
            </a:r>
            <a:endParaRPr lang="en-US" dirty="0"/>
          </a:p>
          <a:p>
            <a:r>
              <a:rPr lang="en-US" dirty="0" err="1"/>
              <a:t>Efekt</a:t>
            </a:r>
            <a:r>
              <a:rPr lang="en-US" dirty="0"/>
              <a:t> </a:t>
            </a:r>
            <a:r>
              <a:rPr lang="en-US" dirty="0" err="1"/>
              <a:t>volného</a:t>
            </a:r>
            <a:r>
              <a:rPr lang="en-US" dirty="0"/>
              <a:t> </a:t>
            </a:r>
            <a:r>
              <a:rPr lang="en-US" dirty="0" err="1"/>
              <a:t>trhu</a:t>
            </a:r>
            <a:endParaRPr lang="en-US" dirty="0"/>
          </a:p>
          <a:p>
            <a:r>
              <a:rPr lang="en-US" dirty="0" err="1"/>
              <a:t>Ochrana</a:t>
            </a:r>
            <a:r>
              <a:rPr lang="en-US" dirty="0"/>
              <a:t> </a:t>
            </a:r>
            <a:r>
              <a:rPr lang="en-US" dirty="0" err="1"/>
              <a:t>nízkopříjmových</a:t>
            </a:r>
            <a:r>
              <a:rPr lang="en-US" dirty="0"/>
              <a:t> </a:t>
            </a:r>
            <a:r>
              <a:rPr lang="en-US" dirty="0" err="1"/>
              <a:t>skupiny</a:t>
            </a:r>
            <a:r>
              <a:rPr lang="en-US" dirty="0"/>
              <a:t> a </a:t>
            </a:r>
            <a:r>
              <a:rPr lang="en-US" dirty="0" err="1"/>
              <a:t>chronicky</a:t>
            </a:r>
            <a:r>
              <a:rPr lang="en-US" dirty="0"/>
              <a:t> </a:t>
            </a:r>
            <a:r>
              <a:rPr lang="en-US" dirty="0" err="1"/>
              <a:t>nemocných</a:t>
            </a:r>
            <a:r>
              <a:rPr lang="en-US" dirty="0"/>
              <a:t> (MEDICARE, MEDICAID)</a:t>
            </a:r>
          </a:p>
          <a:p>
            <a:r>
              <a:rPr lang="en-US" dirty="0" err="1"/>
              <a:t>Reforma</a:t>
            </a:r>
            <a:r>
              <a:rPr lang="en-US" dirty="0"/>
              <a:t> – </a:t>
            </a:r>
            <a:r>
              <a:rPr lang="en-US" dirty="0" err="1"/>
              <a:t>dostupnost</a:t>
            </a:r>
            <a:r>
              <a:rPr lang="en-US" dirty="0"/>
              <a:t> </a:t>
            </a:r>
            <a:r>
              <a:rPr lang="en-US" dirty="0" err="1"/>
              <a:t>zdravotního</a:t>
            </a:r>
            <a:r>
              <a:rPr lang="en-US" dirty="0"/>
              <a:t> </a:t>
            </a:r>
            <a:r>
              <a:rPr lang="en-US" dirty="0" err="1"/>
              <a:t>pojištění</a:t>
            </a:r>
            <a:r>
              <a:rPr lang="en-US" dirty="0"/>
              <a:t> (</a:t>
            </a:r>
            <a:r>
              <a:rPr lang="en-US" dirty="0" err="1"/>
              <a:t>privátní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3AB6D-7EBF-47A3-B9F8-B4490C498D17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1918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6D1F60D9-4CED-4699-A751-A8DA1D8EB37C}" type="slidenum">
              <a:rPr lang="cs-CZ" smtClean="0"/>
              <a:pPr/>
              <a:t>33</a:t>
            </a:fld>
            <a:endParaRPr lang="cs-CZ"/>
          </a:p>
        </p:txBody>
      </p:sp>
      <p:pic>
        <p:nvPicPr>
          <p:cNvPr id="70659" name="Picture 2" descr="teplota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Organizace zdravotních služeb v České republice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ak ja rizn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496944" cy="6408711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typy ZZ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Primární péče</a:t>
            </a:r>
          </a:p>
          <a:p>
            <a:r>
              <a:rPr lang="cs-CZ" dirty="0"/>
              <a:t>Ambulantní specializovaná péče</a:t>
            </a:r>
          </a:p>
          <a:p>
            <a:r>
              <a:rPr lang="cs-CZ" dirty="0"/>
              <a:t>Akutní lůžková péče</a:t>
            </a:r>
          </a:p>
          <a:p>
            <a:r>
              <a:rPr lang="cs-CZ" dirty="0"/>
              <a:t>Dlouhodobá lůžková péče</a:t>
            </a:r>
          </a:p>
          <a:p>
            <a:r>
              <a:rPr lang="cs-CZ" dirty="0"/>
              <a:t>Lékárenská péče</a:t>
            </a:r>
          </a:p>
          <a:p>
            <a:r>
              <a:rPr lang="cs-CZ" dirty="0"/>
              <a:t>Zdravotnická záchranná služba</a:t>
            </a:r>
          </a:p>
          <a:p>
            <a:r>
              <a:rPr lang="cs-CZ" dirty="0"/>
              <a:t>Dopravní zdravotní služba</a:t>
            </a:r>
          </a:p>
          <a:p>
            <a:r>
              <a:rPr lang="cs-CZ" dirty="0"/>
              <a:t>Lázně</a:t>
            </a:r>
          </a:p>
          <a:p>
            <a:r>
              <a:rPr lang="cs-CZ" dirty="0"/>
              <a:t>Jiné (hospice, KÚ a DD)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Primární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Historie</a:t>
            </a:r>
          </a:p>
          <a:p>
            <a:r>
              <a:rPr lang="cs-CZ" dirty="0"/>
              <a:t>Praktický lékař pro dospělé</a:t>
            </a:r>
          </a:p>
          <a:p>
            <a:r>
              <a:rPr lang="cs-CZ" dirty="0"/>
              <a:t>Praktický lékař pro děti a dorost</a:t>
            </a:r>
          </a:p>
          <a:p>
            <a:r>
              <a:rPr lang="cs-CZ" dirty="0"/>
              <a:t>Počet na 1000/</a:t>
            </a:r>
            <a:r>
              <a:rPr lang="cs-CZ" dirty="0" err="1"/>
              <a:t>obyv</a:t>
            </a:r>
            <a:endParaRPr lang="cs-CZ" dirty="0"/>
          </a:p>
          <a:p>
            <a:pPr lvl="1"/>
            <a:r>
              <a:rPr lang="cs-CZ" dirty="0"/>
              <a:t>0,7 (Německo 0,65, UK 0,81, Norsko 0,81, USA 0,3)</a:t>
            </a:r>
          </a:p>
          <a:p>
            <a:r>
              <a:rPr lang="cs-CZ" b="1" dirty="0"/>
              <a:t>Registrace</a:t>
            </a:r>
          </a:p>
          <a:p>
            <a:r>
              <a:rPr lang="cs-CZ" dirty="0"/>
              <a:t>Převaha OSVČ / řetězce</a:t>
            </a:r>
          </a:p>
          <a:p>
            <a:r>
              <a:rPr lang="cs-CZ" dirty="0"/>
              <a:t>Úhrada – Kombinovaná kapitačně výkonová platba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Ambulantní specializovaná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Převaha soukromých poskytovatelů</a:t>
            </a:r>
          </a:p>
          <a:p>
            <a:r>
              <a:rPr lang="cs-CZ" dirty="0"/>
              <a:t>Dichotomie – nemocniční ambulance/terénní ambulance</a:t>
            </a:r>
          </a:p>
          <a:p>
            <a:r>
              <a:rPr lang="cs-CZ" dirty="0"/>
              <a:t>Regulace – limity/čas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764D7609-C078-41FC-A051-82BDBBA0F4EF}" type="slidenum">
              <a:rPr lang="cs-CZ" smtClean="0"/>
              <a:pPr/>
              <a:t>39</a:t>
            </a:fld>
            <a:endParaRPr lang="cs-CZ"/>
          </a:p>
        </p:txBody>
      </p:sp>
      <p:pic>
        <p:nvPicPr>
          <p:cNvPr id="49155" name="Picture 2" descr="klinvyš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Demografické změny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Stárnutí populace</a:t>
            </a:r>
          </a:p>
          <a:p>
            <a:r>
              <a:rPr lang="cs-CZ" dirty="0"/>
              <a:t>Změna spektra potřeb pacientů/klientů</a:t>
            </a:r>
          </a:p>
          <a:p>
            <a:r>
              <a:rPr lang="cs-CZ" dirty="0"/>
              <a:t>CURE x CARE</a:t>
            </a:r>
          </a:p>
          <a:p>
            <a:r>
              <a:rPr lang="cs-CZ" dirty="0"/>
              <a:t>Očekávané reakce:</a:t>
            </a:r>
          </a:p>
          <a:p>
            <a:pPr lvl="1"/>
            <a:r>
              <a:rPr lang="cs-CZ" dirty="0"/>
              <a:t>Změna struktury lůžkového fondu</a:t>
            </a:r>
          </a:p>
          <a:p>
            <a:pPr lvl="1"/>
            <a:r>
              <a:rPr lang="cs-CZ" dirty="0"/>
              <a:t>Potřeba lidských zdrojů</a:t>
            </a:r>
          </a:p>
          <a:p>
            <a:pPr lvl="1"/>
            <a:r>
              <a:rPr lang="cs-CZ" dirty="0"/>
              <a:t>Podílení domácí, ambulantní a hospicové péče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3AB6D-7EBF-47A3-B9F8-B4490C498D17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lůžková péče - nemocnice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Lůžka/1000 </a:t>
                      </a:r>
                      <a:r>
                        <a:rPr lang="cs-CZ" dirty="0" err="1"/>
                        <a:t>obyv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Zaměstnanec/lůžko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Sestra/lůžko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ČR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7,11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1,87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Německo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1,81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Holandsko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4,69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3,61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1,01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Norsko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3,35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6,39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2,55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3,34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6,45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3,08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2,27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A8E326-025D-44A6-942D-80E34FDC0305}" type="slidenum">
              <a:rPr lang="cs-CZ"/>
              <a:pPr/>
              <a:t>41</a:t>
            </a:fld>
            <a:endParaRPr lang="cs-CZ"/>
          </a:p>
        </p:txBody>
      </p:sp>
      <p:pic>
        <p:nvPicPr>
          <p:cNvPr id="150530" name="Picture 2" descr="trasplantaceja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90AF2D-6C4F-4436-80DB-B9E30786E072}" type="slidenum">
              <a:rPr lang="cs-CZ"/>
              <a:pPr/>
              <a:t>42</a:t>
            </a:fld>
            <a:endParaRPr lang="cs-CZ"/>
          </a:p>
        </p:txBody>
      </p:sp>
      <p:pic>
        <p:nvPicPr>
          <p:cNvPr id="151554" name="Picture 2" descr="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Nemocnice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198 celkem</a:t>
            </a:r>
          </a:p>
          <a:p>
            <a:r>
              <a:rPr lang="cs-CZ" dirty="0"/>
              <a:t>Státní/krajské/městské/privátní/jiné</a:t>
            </a:r>
          </a:p>
          <a:p>
            <a:r>
              <a:rPr lang="cs-CZ" dirty="0"/>
              <a:t>Rozpočty s historickými limity</a:t>
            </a:r>
          </a:p>
          <a:p>
            <a:r>
              <a:rPr lang="cs-CZ" dirty="0"/>
              <a:t>DRG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Léčebny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Státní/krajské/městské/privátní/jiné</a:t>
            </a:r>
          </a:p>
          <a:p>
            <a:r>
              <a:rPr lang="cs-CZ" dirty="0"/>
              <a:t>Psychiatrické</a:t>
            </a:r>
          </a:p>
          <a:p>
            <a:r>
              <a:rPr lang="cs-CZ" dirty="0"/>
              <a:t>Rehabilitační</a:t>
            </a:r>
          </a:p>
          <a:p>
            <a:r>
              <a:rPr lang="cs-CZ" dirty="0"/>
              <a:t>Geriatrické/LDN</a:t>
            </a:r>
          </a:p>
          <a:p>
            <a:r>
              <a:rPr lang="cs-CZ" dirty="0"/>
              <a:t>Ostatní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Dlouhodobá péče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Lůžka</a:t>
                      </a:r>
                    </a:p>
                    <a:p>
                      <a:r>
                        <a:rPr lang="cs-CZ" dirty="0"/>
                        <a:t>/1000</a:t>
                      </a:r>
                      <a:r>
                        <a:rPr lang="cs-CZ" baseline="0" dirty="0"/>
                        <a:t> </a:t>
                      </a:r>
                      <a:r>
                        <a:rPr lang="cs-CZ" baseline="0" dirty="0" err="1"/>
                        <a:t>obyv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Lůžka </a:t>
                      </a:r>
                    </a:p>
                    <a:p>
                      <a:r>
                        <a:rPr lang="cs-CZ" dirty="0"/>
                        <a:t>/1000 seniorů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Pracovníci</a:t>
                      </a:r>
                    </a:p>
                    <a:p>
                      <a:r>
                        <a:rPr lang="cs-CZ" dirty="0"/>
                        <a:t>/1000 </a:t>
                      </a:r>
                      <a:r>
                        <a:rPr lang="cs-CZ" dirty="0" err="1"/>
                        <a:t>obyv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Pracovníci</a:t>
                      </a:r>
                    </a:p>
                    <a:p>
                      <a:r>
                        <a:rPr lang="cs-CZ" dirty="0"/>
                        <a:t>/1000 seniorů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ČR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43,3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Německo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50,3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3,8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Holandsko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10,4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68,5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11,7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7,7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Norsko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62,9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19,2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55,4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41,9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15,4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11,9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Ostatní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Lékárny – smíšené vlastnictví, dostupnost, řetězce</a:t>
            </a:r>
          </a:p>
          <a:p>
            <a:r>
              <a:rPr lang="cs-CZ" dirty="0"/>
              <a:t>ZZS – státní/krajská</a:t>
            </a:r>
          </a:p>
          <a:p>
            <a:r>
              <a:rPr lang="cs-CZ" dirty="0"/>
              <a:t>DZS – vesměs soukromá</a:t>
            </a:r>
          </a:p>
          <a:p>
            <a:r>
              <a:rPr lang="cs-CZ" dirty="0"/>
              <a:t>Lázeňská péče – otázka potřebnosti</a:t>
            </a:r>
          </a:p>
          <a:p>
            <a:r>
              <a:rPr lang="cs-CZ" dirty="0"/>
              <a:t>KU, DD, hospice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ZZ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Registrace – MZ či KÚ</a:t>
            </a:r>
          </a:p>
          <a:p>
            <a:r>
              <a:rPr lang="cs-CZ" dirty="0"/>
              <a:t>Podmínky</a:t>
            </a:r>
          </a:p>
          <a:p>
            <a:pPr lvl="1"/>
            <a:r>
              <a:rPr lang="cs-CZ" dirty="0"/>
              <a:t>Personální, věcné a technické vybavení</a:t>
            </a:r>
          </a:p>
          <a:p>
            <a:pPr lvl="1"/>
            <a:r>
              <a:rPr lang="cs-CZ" dirty="0"/>
              <a:t>Hygienické zajištění</a:t>
            </a:r>
          </a:p>
          <a:p>
            <a:pPr lvl="1"/>
            <a:r>
              <a:rPr lang="cs-CZ" dirty="0"/>
              <a:t>Pronájem/vlastnictví</a:t>
            </a:r>
          </a:p>
          <a:p>
            <a:pPr lvl="1"/>
            <a:r>
              <a:rPr lang="cs-CZ" dirty="0"/>
              <a:t>Pojištění odpovědnosti za škodu</a:t>
            </a:r>
          </a:p>
          <a:p>
            <a:pPr lvl="1"/>
            <a:r>
              <a:rPr lang="cs-CZ" dirty="0"/>
              <a:t>Smlouva se ZP</a:t>
            </a:r>
          </a:p>
          <a:p>
            <a:r>
              <a:rPr lang="cs-CZ" dirty="0"/>
              <a:t>Výběrové řízení na smlouvu se ZP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Obrázek 3" descr="urologist-doctor-cart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549275"/>
            <a:ext cx="5688013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Technologické změny/pokrok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Regulace nákladných technologií</a:t>
            </a:r>
          </a:p>
          <a:p>
            <a:r>
              <a:rPr lang="cs-CZ" dirty="0"/>
              <a:t>Registrace a cena léčiv</a:t>
            </a:r>
          </a:p>
          <a:p>
            <a:r>
              <a:rPr lang="cs-CZ" dirty="0"/>
              <a:t>Dostupnost péče</a:t>
            </a:r>
          </a:p>
          <a:p>
            <a:r>
              <a:rPr lang="cs-CZ" dirty="0"/>
              <a:t>Centralizace péče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3AB6D-7EBF-47A3-B9F8-B4490C498D17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Rostoucí počet poskytovatelů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Poptávka stimuluje nabídku</a:t>
            </a:r>
          </a:p>
          <a:p>
            <a:r>
              <a:rPr lang="cs-CZ" dirty="0"/>
              <a:t>Nové typy poskytovatelů</a:t>
            </a:r>
          </a:p>
          <a:p>
            <a:r>
              <a:rPr lang="cs-CZ" dirty="0"/>
              <a:t>Absence zásadní regulace systému</a:t>
            </a:r>
          </a:p>
          <a:p>
            <a:pPr lvl="1"/>
            <a:r>
              <a:rPr lang="cs-CZ" dirty="0"/>
              <a:t>Lidské zdroje</a:t>
            </a:r>
          </a:p>
          <a:p>
            <a:pPr lvl="1"/>
            <a:r>
              <a:rPr lang="cs-CZ" dirty="0"/>
              <a:t>Investice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3AB6D-7EBF-47A3-B9F8-B4490C498D17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Nab-po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0"/>
            <a:ext cx="741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Informační asymetrie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Postavení lékař/pacient</a:t>
            </a:r>
          </a:p>
          <a:p>
            <a:r>
              <a:rPr lang="cs-CZ" dirty="0"/>
              <a:t>Práva pacientů</a:t>
            </a:r>
          </a:p>
          <a:p>
            <a:pPr lvl="1"/>
            <a:r>
              <a:rPr lang="cs-CZ" dirty="0"/>
              <a:t>Morální norma</a:t>
            </a:r>
          </a:p>
          <a:p>
            <a:pPr lvl="1"/>
            <a:r>
              <a:rPr lang="cs-CZ" dirty="0"/>
              <a:t>Právní norma</a:t>
            </a:r>
          </a:p>
          <a:p>
            <a:r>
              <a:rPr lang="cs-CZ" dirty="0"/>
              <a:t>Důsledky asymetrie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3AB6D-7EBF-47A3-B9F8-B4490C498D17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Přidělování – „</a:t>
            </a:r>
            <a:r>
              <a:rPr lang="cs-CZ" dirty="0" err="1"/>
              <a:t>rationing</a:t>
            </a:r>
            <a:r>
              <a:rPr lang="cs-CZ" dirty="0"/>
              <a:t>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Typ výkonu</a:t>
            </a:r>
          </a:p>
          <a:p>
            <a:r>
              <a:rPr lang="cs-CZ" dirty="0"/>
              <a:t>Časový faktor</a:t>
            </a:r>
          </a:p>
          <a:p>
            <a:r>
              <a:rPr lang="cs-CZ" dirty="0"/>
              <a:t>Systém přidělování péče</a:t>
            </a:r>
          </a:p>
          <a:p>
            <a:r>
              <a:rPr lang="cs-CZ" dirty="0"/>
              <a:t>Rovnost výstupů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3AB6D-7EBF-47A3-B9F8-B4490C498D17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4995</TotalTime>
  <Words>851</Words>
  <Application>Microsoft Office PowerPoint</Application>
  <PresentationFormat>Předvádění na obrazovce (4:3)</PresentationFormat>
  <Paragraphs>352</Paragraphs>
  <Slides>49</Slides>
  <Notes>19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49</vt:i4>
      </vt:variant>
    </vt:vector>
  </HeadingPairs>
  <TitlesOfParts>
    <vt:vector size="58" baseType="lpstr">
      <vt:lpstr>Arial</vt:lpstr>
      <vt:lpstr>Calibri</vt:lpstr>
      <vt:lpstr>Georgia</vt:lpstr>
      <vt:lpstr>Times New Roman</vt:lpstr>
      <vt:lpstr>Wingdings</vt:lpstr>
      <vt:lpstr>Wingdings 2</vt:lpstr>
      <vt:lpstr>Administrativní</vt:lpstr>
      <vt:lpstr>Snímek</vt:lpstr>
      <vt:lpstr>Worksheet</vt:lpstr>
      <vt:lpstr>Systém zdravotní péče </vt:lpstr>
      <vt:lpstr>Prezentace aplikace PowerPoint</vt:lpstr>
      <vt:lpstr>Příčiny reformy</vt:lpstr>
      <vt:lpstr>Demografické změny</vt:lpstr>
      <vt:lpstr>Technologické změny/pokrok</vt:lpstr>
      <vt:lpstr>Rostoucí počet poskytovatelů</vt:lpstr>
      <vt:lpstr>Prezentace aplikace PowerPoint</vt:lpstr>
      <vt:lpstr>Informační asymetrie</vt:lpstr>
      <vt:lpstr>Přidělování – „rationing“</vt:lpstr>
      <vt:lpstr>Finacování</vt:lpstr>
      <vt:lpstr>Celkové výdaje na zdravotnictví mil. Kč</vt:lpstr>
      <vt:lpstr>Výdaje domácností na ZP – 2014 - OECD</vt:lpstr>
      <vt:lpstr>Prezentace aplikace PowerPoint</vt:lpstr>
      <vt:lpstr>Náklady na ZP jako % HDP (OECD)</vt:lpstr>
      <vt:lpstr>Výdaje na zdravotnictví jako % HDP</vt:lpstr>
      <vt:lpstr>Počet lékařů /1000 obyv  Počet absolventů LF/100000 obyv OECD-2015</vt:lpstr>
      <vt:lpstr>Věková struktura lékařů v ČR - 2016</vt:lpstr>
      <vt:lpstr>Průměrné mzdy a platy v resortu</vt:lpstr>
      <vt:lpstr>Medián mezd a platů lékařů 2012/16 ČSÚ</vt:lpstr>
      <vt:lpstr>Výdělky lékařů dle pohlaví a věku 2016 (ČSÚ)</vt:lpstr>
      <vt:lpstr>Medián mezd lékařů v krajích ČR 2015</vt:lpstr>
      <vt:lpstr>Česká republika</vt:lpstr>
      <vt:lpstr>Zdravotní péče hrazená ze ZP</vt:lpstr>
      <vt:lpstr>ČR - vnik zdravotního pojištění</vt:lpstr>
      <vt:lpstr>ČR - plátci pojistného</vt:lpstr>
      <vt:lpstr>Prezentace aplikace PowerPoint</vt:lpstr>
      <vt:lpstr>Úhrada ZP státem</vt:lpstr>
      <vt:lpstr>Prezentace aplikace PowerPoint</vt:lpstr>
      <vt:lpstr>Základní systémy financování zdravotní péče</vt:lpstr>
      <vt:lpstr>Státní rozpočet</vt:lpstr>
      <vt:lpstr>Národní zdravotní služba (UK)</vt:lpstr>
      <vt:lpstr>Tržní sytsém – USA (modifikace)</vt:lpstr>
      <vt:lpstr>Prezentace aplikace PowerPoint</vt:lpstr>
      <vt:lpstr>Organizace zdravotních služeb v České republice</vt:lpstr>
      <vt:lpstr>Prezentace aplikace PowerPoint</vt:lpstr>
      <vt:lpstr>Základní typy ZZ</vt:lpstr>
      <vt:lpstr>Primární péče</vt:lpstr>
      <vt:lpstr>Ambulantní specializovaná péče</vt:lpstr>
      <vt:lpstr>Prezentace aplikace PowerPoint</vt:lpstr>
      <vt:lpstr>Akutní lůžková péče - nemocnice</vt:lpstr>
      <vt:lpstr>Prezentace aplikace PowerPoint</vt:lpstr>
      <vt:lpstr>Prezentace aplikace PowerPoint</vt:lpstr>
      <vt:lpstr>Prezentace aplikace PowerPoint</vt:lpstr>
      <vt:lpstr>Nemocnice</vt:lpstr>
      <vt:lpstr>Léčebny</vt:lpstr>
      <vt:lpstr>Dlouhodobá péče</vt:lpstr>
      <vt:lpstr>Ostatní</vt:lpstr>
      <vt:lpstr>Vznik ZZ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David</dc:creator>
  <cp:lastModifiedBy>Hewlett-Packard Company</cp:lastModifiedBy>
  <cp:revision>137</cp:revision>
  <dcterms:created xsi:type="dcterms:W3CDTF">2004-01-11T09:48:07Z</dcterms:created>
  <dcterms:modified xsi:type="dcterms:W3CDTF">2018-09-24T05:51:43Z</dcterms:modified>
</cp:coreProperties>
</file>